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Lst>
  <p:sldSz cy="5143500" cx="9144000"/>
  <p:notesSz cx="6858000" cy="9144000"/>
  <p:embeddedFontLst>
    <p:embeddedFont>
      <p:font typeface="Raleway"/>
      <p:regular r:id="rId20"/>
      <p:bold r:id="rId21"/>
      <p:italic r:id="rId22"/>
      <p:boldItalic r:id="rId23"/>
    </p:embeddedFont>
    <p:embeddedFont>
      <p:font typeface="Raleway SemiBold"/>
      <p:regular r:id="rId24"/>
      <p:bold r:id="rId25"/>
      <p:italic r:id="rId26"/>
      <p:boldItalic r:id="rId27"/>
    </p:embeddedFont>
    <p:embeddedFont>
      <p:font typeface="Roboto"/>
      <p:regular r:id="rId28"/>
      <p:bold r:id="rId29"/>
      <p:italic r:id="rId30"/>
      <p:boldItalic r:id="rId31"/>
    </p:embeddedFont>
    <p:embeddedFont>
      <p:font typeface="Lato"/>
      <p:regular r:id="rId32"/>
      <p:bold r:id="rId33"/>
      <p:italic r:id="rId34"/>
      <p:boldItalic r:id="rId3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aleway-regular.fntdata"/><Relationship Id="rId22" Type="http://schemas.openxmlformats.org/officeDocument/2006/relationships/font" Target="fonts/Raleway-italic.fntdata"/><Relationship Id="rId21" Type="http://schemas.openxmlformats.org/officeDocument/2006/relationships/font" Target="fonts/Raleway-bold.fntdata"/><Relationship Id="rId24" Type="http://schemas.openxmlformats.org/officeDocument/2006/relationships/font" Target="fonts/RalewaySemiBold-regular.fntdata"/><Relationship Id="rId23" Type="http://schemas.openxmlformats.org/officeDocument/2006/relationships/font" Target="fonts/Raleway-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alewaySemiBold-italic.fntdata"/><Relationship Id="rId25" Type="http://schemas.openxmlformats.org/officeDocument/2006/relationships/font" Target="fonts/RalewaySemiBold-bold.fntdata"/><Relationship Id="rId28" Type="http://schemas.openxmlformats.org/officeDocument/2006/relationships/font" Target="fonts/Roboto-regular.fntdata"/><Relationship Id="rId27" Type="http://schemas.openxmlformats.org/officeDocument/2006/relationships/font" Target="fonts/RalewaySemiBold-bold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oboto-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oboto-boldItalic.fntdata"/><Relationship Id="rId30" Type="http://schemas.openxmlformats.org/officeDocument/2006/relationships/font" Target="fonts/Roboto-italic.fntdata"/><Relationship Id="rId11" Type="http://schemas.openxmlformats.org/officeDocument/2006/relationships/slide" Target="slides/slide6.xml"/><Relationship Id="rId33" Type="http://schemas.openxmlformats.org/officeDocument/2006/relationships/font" Target="fonts/Lato-bold.fntdata"/><Relationship Id="rId10" Type="http://schemas.openxmlformats.org/officeDocument/2006/relationships/slide" Target="slides/slide5.xml"/><Relationship Id="rId32" Type="http://schemas.openxmlformats.org/officeDocument/2006/relationships/font" Target="fonts/Lato-regular.fntdata"/><Relationship Id="rId13" Type="http://schemas.openxmlformats.org/officeDocument/2006/relationships/slide" Target="slides/slide8.xml"/><Relationship Id="rId35" Type="http://schemas.openxmlformats.org/officeDocument/2006/relationships/font" Target="fonts/Lato-boldItalic.fntdata"/><Relationship Id="rId12" Type="http://schemas.openxmlformats.org/officeDocument/2006/relationships/slide" Target="slides/slide7.xml"/><Relationship Id="rId34" Type="http://schemas.openxmlformats.org/officeDocument/2006/relationships/font" Target="fonts/Lato-italic.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21078294b00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21078294b00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sz="1200">
                <a:solidFill>
                  <a:srgbClr val="374151"/>
                </a:solidFill>
                <a:highlight>
                  <a:srgbClr val="F7F7F8"/>
                </a:highlight>
                <a:latin typeface="Roboto"/>
                <a:ea typeface="Roboto"/>
                <a:cs typeface="Roboto"/>
                <a:sym typeface="Roboto"/>
              </a:rPr>
              <a:t>As developers, we are often focused on creating a functional and technically sound system. However, it is important to remember that the end-users are the ones who will ultimately use the system. Without considering their needs and preferences, our system will not be user-friendly, leading to frustration and a poor user experience. </a:t>
            </a:r>
            <a:endParaRPr sz="1200">
              <a:solidFill>
                <a:srgbClr val="374151"/>
              </a:solidFill>
              <a:highlight>
                <a:srgbClr val="F7F7F8"/>
              </a:highlight>
              <a:latin typeface="Roboto"/>
              <a:ea typeface="Roboto"/>
              <a:cs typeface="Roboto"/>
              <a:sym typeface="Roboto"/>
            </a:endParaRPr>
          </a:p>
          <a:p>
            <a:pPr indent="0" lvl="0" marL="0" rtl="0" algn="l">
              <a:spcBef>
                <a:spcPts val="0"/>
              </a:spcBef>
              <a:spcAft>
                <a:spcPts val="0"/>
              </a:spcAft>
              <a:buNone/>
            </a:pPr>
            <a:r>
              <a:t/>
            </a:r>
            <a:endParaRPr sz="1200">
              <a:solidFill>
                <a:srgbClr val="374151"/>
              </a:solidFill>
              <a:highlight>
                <a:srgbClr val="F7F7F8"/>
              </a:highlight>
              <a:latin typeface="Roboto"/>
              <a:ea typeface="Roboto"/>
              <a:cs typeface="Roboto"/>
              <a:sym typeface="Roboto"/>
            </a:endParaRPr>
          </a:p>
          <a:p>
            <a:pPr indent="0" lvl="0" marL="0" rtl="0" algn="l">
              <a:spcBef>
                <a:spcPts val="0"/>
              </a:spcBef>
              <a:spcAft>
                <a:spcPts val="0"/>
              </a:spcAft>
              <a:buNone/>
            </a:pPr>
            <a:r>
              <a:rPr lang="zh-CN" sz="1200">
                <a:solidFill>
                  <a:srgbClr val="374151"/>
                </a:solidFill>
                <a:highlight>
                  <a:srgbClr val="F7F7F8"/>
                </a:highlight>
                <a:latin typeface="Roboto"/>
                <a:ea typeface="Roboto"/>
                <a:cs typeface="Roboto"/>
                <a:sym typeface="Roboto"/>
              </a:rPr>
              <a:t>We learn that user research involves understanding the needs and preferences of the end-users through surveys, interviews, and focus groups. Usability testing involves observing users interacting with the system to identify areas of confusion or frustration. By conducting these activities, we gain insights into the user's intuitive thinking, which helps us design a system that is both technically sound and user-friendly.</a:t>
            </a:r>
            <a:endParaRPr sz="1200">
              <a:solidFill>
                <a:srgbClr val="374151"/>
              </a:solidFill>
              <a:highlight>
                <a:srgbClr val="F7F7F8"/>
              </a:highlight>
              <a:latin typeface="Roboto"/>
              <a:ea typeface="Roboto"/>
              <a:cs typeface="Roboto"/>
              <a:sym typeface="Roboto"/>
            </a:endParaRPr>
          </a:p>
          <a:p>
            <a:pPr indent="0" lvl="0" marL="0" rtl="0" algn="l">
              <a:spcBef>
                <a:spcPts val="0"/>
              </a:spcBef>
              <a:spcAft>
                <a:spcPts val="0"/>
              </a:spcAft>
              <a:buNone/>
            </a:pPr>
            <a:r>
              <a:t/>
            </a:r>
            <a:endParaRPr sz="1200">
              <a:solidFill>
                <a:srgbClr val="374151"/>
              </a:solidFill>
              <a:highlight>
                <a:srgbClr val="F7F7F8"/>
              </a:highlight>
              <a:latin typeface="Roboto"/>
              <a:ea typeface="Roboto"/>
              <a:cs typeface="Roboto"/>
              <a:sym typeface="Roboto"/>
            </a:endParaRPr>
          </a:p>
          <a:p>
            <a:pPr indent="0" lvl="0" marL="0" rtl="0" algn="l">
              <a:spcBef>
                <a:spcPts val="0"/>
              </a:spcBef>
              <a:spcAft>
                <a:spcPts val="0"/>
              </a:spcAft>
              <a:buNone/>
            </a:pPr>
            <a:r>
              <a:rPr lang="zh-CN" sz="1200">
                <a:solidFill>
                  <a:srgbClr val="374151"/>
                </a:solidFill>
                <a:highlight>
                  <a:srgbClr val="F7F7F8"/>
                </a:highlight>
                <a:latin typeface="Roboto"/>
                <a:ea typeface="Roboto"/>
                <a:cs typeface="Roboto"/>
                <a:sym typeface="Roboto"/>
              </a:rPr>
              <a:t>In addition to user-centric design, teamwork and effective communication are also essential for project success. </a:t>
            </a:r>
            <a:r>
              <a:rPr lang="zh-CN" sz="1200">
                <a:solidFill>
                  <a:srgbClr val="374151"/>
                </a:solidFill>
                <a:highlight>
                  <a:srgbClr val="F7F7F8"/>
                </a:highlight>
                <a:latin typeface="Roboto"/>
                <a:ea typeface="Roboto"/>
                <a:cs typeface="Roboto"/>
                <a:sym typeface="Roboto"/>
              </a:rPr>
              <a:t>Efficiency</a:t>
            </a:r>
            <a:r>
              <a:rPr lang="zh-CN" sz="1200">
                <a:solidFill>
                  <a:srgbClr val="374151"/>
                </a:solidFill>
                <a:highlight>
                  <a:srgbClr val="F7F7F8"/>
                </a:highlight>
                <a:latin typeface="Roboto"/>
                <a:ea typeface="Roboto"/>
                <a:cs typeface="Roboto"/>
                <a:sym typeface="Roboto"/>
              </a:rPr>
              <a:t> communication can avoid misunderstandings and ensure that everyone is on the same page. It also fosters creativity and collaboration, allowing team members to build on each other's ideas.</a:t>
            </a:r>
            <a:endParaRPr sz="1200">
              <a:solidFill>
                <a:srgbClr val="374151"/>
              </a:solidFill>
              <a:highlight>
                <a:srgbClr val="F7F7F8"/>
              </a:highlight>
              <a:latin typeface="Roboto"/>
              <a:ea typeface="Roboto"/>
              <a:cs typeface="Roboto"/>
              <a:sym typeface="Roboto"/>
            </a:endParaRPr>
          </a:p>
          <a:p>
            <a:pPr indent="0" lvl="0" marL="0" rtl="0" algn="l">
              <a:lnSpc>
                <a:spcPct val="115000"/>
              </a:lnSpc>
              <a:spcBef>
                <a:spcPts val="1500"/>
              </a:spcBef>
              <a:spcAft>
                <a:spcPts val="0"/>
              </a:spcAft>
              <a:buNone/>
            </a:pPr>
            <a:r>
              <a:rPr lang="zh-CN" sz="1200">
                <a:solidFill>
                  <a:srgbClr val="374151"/>
                </a:solidFill>
                <a:highlight>
                  <a:srgbClr val="F7F7F8"/>
                </a:highlight>
                <a:latin typeface="Roboto"/>
                <a:ea typeface="Roboto"/>
                <a:cs typeface="Roboto"/>
                <a:sym typeface="Roboto"/>
              </a:rPr>
              <a:t>When assigning tasks, it is important to consider each team member's skills, experience, and interests. This helps ensure that the task is a good fit for all group members abilities and t</a:t>
            </a:r>
            <a:r>
              <a:rPr lang="zh-CN" sz="1200">
                <a:solidFill>
                  <a:srgbClr val="374151"/>
                </a:solidFill>
                <a:highlight>
                  <a:srgbClr val="F7F7F8"/>
                </a:highlight>
                <a:latin typeface="Roboto"/>
                <a:ea typeface="Roboto"/>
                <a:cs typeface="Roboto"/>
                <a:sym typeface="Roboto"/>
              </a:rPr>
              <a:t>he team can work more efficiently and effectively. </a:t>
            </a:r>
            <a:endParaRPr sz="1200">
              <a:solidFill>
                <a:srgbClr val="374151"/>
              </a:solidFill>
              <a:highlight>
                <a:srgbClr val="F7F7F8"/>
              </a:highlight>
              <a:latin typeface="Roboto"/>
              <a:ea typeface="Roboto"/>
              <a:cs typeface="Roboto"/>
              <a:sym typeface="Roboto"/>
            </a:endParaRPr>
          </a:p>
          <a:p>
            <a:pPr indent="0" lvl="0" marL="0" rtl="0" algn="l">
              <a:lnSpc>
                <a:spcPct val="115000"/>
              </a:lnSpc>
              <a:spcBef>
                <a:spcPts val="1500"/>
              </a:spcBef>
              <a:spcAft>
                <a:spcPts val="0"/>
              </a:spcAft>
              <a:buClr>
                <a:schemeClr val="dk1"/>
              </a:buClr>
              <a:buSzPts val="1100"/>
              <a:buFont typeface="Arial"/>
              <a:buNone/>
            </a:pPr>
            <a:r>
              <a:rPr lang="zh-CN" sz="1200">
                <a:solidFill>
                  <a:srgbClr val="374151"/>
                </a:solidFill>
                <a:highlight>
                  <a:srgbClr val="F7F7F8"/>
                </a:highlight>
                <a:latin typeface="Roboto"/>
                <a:ea typeface="Roboto"/>
                <a:cs typeface="Roboto"/>
                <a:sym typeface="Roboto"/>
              </a:rPr>
              <a:t>By leveraging these factors, we can create a system that not only meets the technical requirements but also provides a positive user experience.</a:t>
            </a:r>
            <a:endParaRPr sz="1200">
              <a:solidFill>
                <a:srgbClr val="374151"/>
              </a:solidFill>
              <a:latin typeface="Roboto"/>
              <a:ea typeface="Roboto"/>
              <a:cs typeface="Roboto"/>
              <a:sym typeface="Roboto"/>
            </a:endParaRPr>
          </a:p>
          <a:p>
            <a:pPr indent="0" lvl="0" marL="0" rtl="0" algn="l">
              <a:spcBef>
                <a:spcPts val="1500"/>
              </a:spcBef>
              <a:spcAft>
                <a:spcPts val="0"/>
              </a:spcAft>
              <a:buNone/>
            </a:pPr>
            <a:r>
              <a:t/>
            </a:r>
            <a:endParaRPr sz="1200">
              <a:solidFill>
                <a:srgbClr val="374151"/>
              </a:solidFill>
              <a:highlight>
                <a:srgbClr val="F7F7F8"/>
              </a:highlight>
              <a:latin typeface="Roboto"/>
              <a:ea typeface="Roboto"/>
              <a:cs typeface="Roboto"/>
              <a:sym typeface="Roboto"/>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21078294b00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21078294b00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21078294b00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21078294b00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21078294b00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21078294b00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216129d158c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216129d158c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216129d158c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216129d158c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216129d158c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216129d158c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226508d4d7d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226508d4d7d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226508d4d7d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226508d4d7d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21078294b00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21078294b00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228a34cbeb2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228a34cbeb2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228a34cbeb2_2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228a34cbeb2_2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21078294b00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21078294b00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0"/>
              </a:spcBef>
              <a:spcAft>
                <a:spcPts val="0"/>
              </a:spcAft>
              <a:buClr>
                <a:schemeClr val="lt1"/>
              </a:buClr>
              <a:buSzPts val="1100"/>
              <a:buChar char="○"/>
              <a:defRPr>
                <a:solidFill>
                  <a:schemeClr val="lt1"/>
                </a:solidFill>
              </a:defRPr>
            </a:lvl2pPr>
            <a:lvl3pPr indent="-298450" lvl="2" marL="1371600">
              <a:spcBef>
                <a:spcPts val="0"/>
              </a:spcBef>
              <a:spcAft>
                <a:spcPts val="0"/>
              </a:spcAft>
              <a:buClr>
                <a:schemeClr val="lt1"/>
              </a:buClr>
              <a:buSzPts val="1100"/>
              <a:buChar char="■"/>
              <a:defRPr>
                <a:solidFill>
                  <a:schemeClr val="lt1"/>
                </a:solidFill>
              </a:defRPr>
            </a:lvl3pPr>
            <a:lvl4pPr indent="-298450" lvl="3" marL="1828800">
              <a:spcBef>
                <a:spcPts val="0"/>
              </a:spcBef>
              <a:spcAft>
                <a:spcPts val="0"/>
              </a:spcAft>
              <a:buClr>
                <a:schemeClr val="lt1"/>
              </a:buClr>
              <a:buSzPts val="1100"/>
              <a:buChar char="●"/>
              <a:defRPr>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a:solidFill>
                  <a:schemeClr val="lt1"/>
                </a:solidFill>
              </a:defRPr>
            </a:lvl6pPr>
            <a:lvl7pPr indent="-298450" lvl="6" marL="3200400">
              <a:spcBef>
                <a:spcPts val="0"/>
              </a:spcBef>
              <a:spcAft>
                <a:spcPts val="0"/>
              </a:spcAft>
              <a:buClr>
                <a:schemeClr val="lt1"/>
              </a:buClr>
              <a:buSzPts val="1100"/>
              <a:buChar char="●"/>
              <a:defRPr>
                <a:solidFill>
                  <a:schemeClr val="lt1"/>
                </a:solidFill>
              </a:defRPr>
            </a:lvl7pPr>
            <a:lvl8pPr indent="-298450" lvl="7" marL="3657600">
              <a:spcBef>
                <a:spcPts val="0"/>
              </a:spcBef>
              <a:spcAft>
                <a:spcPts val="0"/>
              </a:spcAft>
              <a:buClr>
                <a:schemeClr val="lt1"/>
              </a:buClr>
              <a:buSzPts val="1100"/>
              <a:buChar char="○"/>
              <a:defRPr>
                <a:solidFill>
                  <a:schemeClr val="lt1"/>
                </a:solidFill>
              </a:defRPr>
            </a:lvl8pPr>
            <a:lvl9pPr indent="-298450" lvl="8" marL="4114800">
              <a:spcBef>
                <a:spcPts val="0"/>
              </a:spcBef>
              <a:spcAft>
                <a:spcPts val="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1.png"/><Relationship Id="rId4" Type="http://schemas.openxmlformats.org/officeDocument/2006/relationships/image" Target="../media/image18.png"/><Relationship Id="rId5" Type="http://schemas.openxmlformats.org/officeDocument/2006/relationships/image" Target="../media/image10.png"/><Relationship Id="rId6" Type="http://schemas.openxmlformats.org/officeDocument/2006/relationships/image" Target="../media/image21.png"/><Relationship Id="rId7"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2.jpg"/><Relationship Id="rId4" Type="http://schemas.openxmlformats.org/officeDocument/2006/relationships/image" Target="../media/image20.jpg"/><Relationship Id="rId5" Type="http://schemas.openxmlformats.org/officeDocument/2006/relationships/image" Target="../media/image15.jpg"/><Relationship Id="rId6" Type="http://schemas.openxmlformats.org/officeDocument/2006/relationships/image" Target="../media/image14.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7.jp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8.png"/><Relationship Id="rId4" Type="http://schemas.openxmlformats.org/officeDocument/2006/relationships/image" Target="../media/image1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6.jpg"/><Relationship Id="rId4" Type="http://schemas.openxmlformats.org/officeDocument/2006/relationships/image" Target="../media/image22.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5.png"/><Relationship Id="rId4" Type="http://schemas.openxmlformats.org/officeDocument/2006/relationships/image" Target="../media/image3.png"/><Relationship Id="rId5" Type="http://schemas.openxmlformats.org/officeDocument/2006/relationships/image" Target="../media/image1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3"/>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CN"/>
              <a:t>Final</a:t>
            </a:r>
            <a:r>
              <a:rPr lang="zh-CN"/>
              <a:t> Presentation</a:t>
            </a:r>
            <a:endParaRPr/>
          </a:p>
        </p:txBody>
      </p:sp>
      <p:sp>
        <p:nvSpPr>
          <p:cNvPr id="87" name="Google Shape;87;p13"/>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r>
              <a:rPr lang="zh-CN"/>
              <a:t>Siheng Chen, Xinyi Li, Yifan Zhu, Zexi Luo</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2"/>
          <p:cNvSpPr txBox="1"/>
          <p:nvPr>
            <p:ph type="title"/>
          </p:nvPr>
        </p:nvSpPr>
        <p:spPr>
          <a:xfrm>
            <a:off x="729450" y="1318650"/>
            <a:ext cx="7688700" cy="535200"/>
          </a:xfrm>
          <a:prstGeom prst="rect">
            <a:avLst/>
          </a:prstGeom>
        </p:spPr>
        <p:txBody>
          <a:bodyPr anchorCtr="0" anchor="t" bIns="91425" lIns="91425" spcFirstLastPara="1" rIns="91425" wrap="square" tIns="91425">
            <a:normAutofit/>
          </a:bodyPr>
          <a:lstStyle/>
          <a:p>
            <a:pPr indent="0" lvl="0" marL="0" rtl="0" algn="l">
              <a:lnSpc>
                <a:spcPct val="200000"/>
              </a:lnSpc>
              <a:spcBef>
                <a:spcPts val="0"/>
              </a:spcBef>
              <a:spcAft>
                <a:spcPts val="0"/>
              </a:spcAft>
              <a:buNone/>
            </a:pPr>
            <a:r>
              <a:rPr b="0" lang="zh-CN" sz="1300">
                <a:solidFill>
                  <a:srgbClr val="000000"/>
                </a:solidFill>
                <a:latin typeface="Raleway SemiBold"/>
                <a:ea typeface="Raleway SemiBold"/>
                <a:cs typeface="Raleway SemiBold"/>
                <a:sym typeface="Raleway SemiBold"/>
              </a:rPr>
              <a:t>Lessons learned </a:t>
            </a:r>
            <a:endParaRPr sz="1400">
              <a:solidFill>
                <a:srgbClr val="000000"/>
              </a:solidFill>
              <a:highlight>
                <a:srgbClr val="FFFFFF"/>
              </a:highlight>
              <a:latin typeface="Arial"/>
              <a:ea typeface="Arial"/>
              <a:cs typeface="Arial"/>
              <a:sym typeface="Arial"/>
            </a:endParaRPr>
          </a:p>
        </p:txBody>
      </p:sp>
      <p:sp>
        <p:nvSpPr>
          <p:cNvPr id="161" name="Google Shape;161;p22"/>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04800" lvl="0" marL="457200" rtl="0" algn="l">
              <a:lnSpc>
                <a:spcPct val="200000"/>
              </a:lnSpc>
              <a:spcBef>
                <a:spcPts val="0"/>
              </a:spcBef>
              <a:spcAft>
                <a:spcPts val="0"/>
              </a:spcAft>
              <a:buClr>
                <a:schemeClr val="dk2"/>
              </a:buClr>
              <a:buSzPts val="1200"/>
              <a:buFont typeface="Arial"/>
              <a:buChar char="●"/>
            </a:pPr>
            <a:r>
              <a:rPr lang="zh-CN" sz="1200">
                <a:solidFill>
                  <a:schemeClr val="dk2"/>
                </a:solidFill>
                <a:highlight>
                  <a:schemeClr val="lt1"/>
                </a:highlight>
                <a:latin typeface="Arial"/>
                <a:ea typeface="Arial"/>
                <a:cs typeface="Arial"/>
                <a:sym typeface="Arial"/>
              </a:rPr>
              <a:t>Functional and technically sound system + end-users’ experiences</a:t>
            </a:r>
            <a:endParaRPr sz="1200">
              <a:solidFill>
                <a:schemeClr val="dk2"/>
              </a:solidFill>
              <a:highlight>
                <a:schemeClr val="lt1"/>
              </a:highlight>
              <a:latin typeface="Arial"/>
              <a:ea typeface="Arial"/>
              <a:cs typeface="Arial"/>
              <a:sym typeface="Arial"/>
            </a:endParaRPr>
          </a:p>
          <a:p>
            <a:pPr indent="-304800" lvl="0" marL="457200" rtl="0" algn="l">
              <a:lnSpc>
                <a:spcPct val="200000"/>
              </a:lnSpc>
              <a:spcBef>
                <a:spcPts val="0"/>
              </a:spcBef>
              <a:spcAft>
                <a:spcPts val="0"/>
              </a:spcAft>
              <a:buClr>
                <a:schemeClr val="dk2"/>
              </a:buClr>
              <a:buSzPts val="1200"/>
              <a:buFont typeface="Arial"/>
              <a:buChar char="●"/>
            </a:pPr>
            <a:r>
              <a:rPr lang="zh-CN" sz="1200">
                <a:solidFill>
                  <a:schemeClr val="dk2"/>
                </a:solidFill>
                <a:highlight>
                  <a:schemeClr val="lt1"/>
                </a:highlight>
                <a:latin typeface="Arial"/>
                <a:ea typeface="Arial"/>
                <a:cs typeface="Arial"/>
                <a:sym typeface="Arial"/>
              </a:rPr>
              <a:t>Imprtance of user reashe and usability test</a:t>
            </a:r>
            <a:endParaRPr sz="1200">
              <a:solidFill>
                <a:schemeClr val="dk2"/>
              </a:solidFill>
              <a:highlight>
                <a:schemeClr val="lt1"/>
              </a:highlight>
              <a:latin typeface="Arial"/>
              <a:ea typeface="Arial"/>
              <a:cs typeface="Arial"/>
              <a:sym typeface="Arial"/>
            </a:endParaRPr>
          </a:p>
          <a:p>
            <a:pPr indent="-304800" lvl="0" marL="457200" rtl="0" algn="l">
              <a:lnSpc>
                <a:spcPct val="200000"/>
              </a:lnSpc>
              <a:spcBef>
                <a:spcPts val="0"/>
              </a:spcBef>
              <a:spcAft>
                <a:spcPts val="0"/>
              </a:spcAft>
              <a:buClr>
                <a:schemeClr val="dk2"/>
              </a:buClr>
              <a:buSzPts val="1200"/>
              <a:buFont typeface="Arial"/>
              <a:buChar char="●"/>
            </a:pPr>
            <a:r>
              <a:rPr lang="zh-CN" sz="1200">
                <a:solidFill>
                  <a:schemeClr val="dk2"/>
                </a:solidFill>
                <a:highlight>
                  <a:schemeClr val="lt1"/>
                </a:highlight>
                <a:latin typeface="Arial"/>
                <a:ea typeface="Arial"/>
                <a:cs typeface="Arial"/>
                <a:sym typeface="Arial"/>
              </a:rPr>
              <a:t>Teamwork</a:t>
            </a:r>
            <a:endParaRPr sz="1200">
              <a:solidFill>
                <a:schemeClr val="dk2"/>
              </a:solidFill>
              <a:highlight>
                <a:schemeClr val="lt1"/>
              </a:highlight>
              <a:latin typeface="Arial"/>
              <a:ea typeface="Arial"/>
              <a:cs typeface="Arial"/>
              <a:sym typeface="Arial"/>
            </a:endParaRPr>
          </a:p>
          <a:p>
            <a:pPr indent="0" lvl="0" marL="0" rtl="0" algn="l">
              <a:spcBef>
                <a:spcPts val="0"/>
              </a:spcBef>
              <a:spcAft>
                <a:spcPts val="1200"/>
              </a:spcAft>
              <a:buNone/>
            </a:pPr>
            <a:r>
              <a:t/>
            </a:r>
            <a:endParaRPr/>
          </a:p>
        </p:txBody>
      </p:sp>
      <p:pic>
        <p:nvPicPr>
          <p:cNvPr id="162" name="Google Shape;162;p22"/>
          <p:cNvPicPr preferRelativeResize="0"/>
          <p:nvPr/>
        </p:nvPicPr>
        <p:blipFill rotWithShape="1">
          <a:blip r:embed="rId3">
            <a:alphaModFix/>
          </a:blip>
          <a:srcRect b="0" l="24206" r="25801" t="7037"/>
          <a:stretch/>
        </p:blipFill>
        <p:spPr>
          <a:xfrm>
            <a:off x="6376675" y="1996375"/>
            <a:ext cx="1947075" cy="20366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23"/>
          <p:cNvSpPr txBox="1"/>
          <p:nvPr>
            <p:ph type="title"/>
          </p:nvPr>
        </p:nvSpPr>
        <p:spPr>
          <a:xfrm>
            <a:off x="729450" y="1318650"/>
            <a:ext cx="7688700" cy="535200"/>
          </a:xfrm>
          <a:prstGeom prst="rect">
            <a:avLst/>
          </a:prstGeom>
        </p:spPr>
        <p:txBody>
          <a:bodyPr anchorCtr="0" anchor="t" bIns="91425" lIns="91425" spcFirstLastPara="1" rIns="91425" wrap="square" tIns="91425">
            <a:normAutofit/>
          </a:bodyPr>
          <a:lstStyle/>
          <a:p>
            <a:pPr indent="0" lvl="0" marL="0" rtl="0" algn="l">
              <a:lnSpc>
                <a:spcPct val="200000"/>
              </a:lnSpc>
              <a:spcBef>
                <a:spcPts val="0"/>
              </a:spcBef>
              <a:spcAft>
                <a:spcPts val="0"/>
              </a:spcAft>
              <a:buNone/>
            </a:pPr>
            <a:r>
              <a:rPr b="0" lang="zh-CN" sz="1300">
                <a:solidFill>
                  <a:srgbClr val="000000"/>
                </a:solidFill>
                <a:latin typeface="Raleway SemiBold"/>
                <a:ea typeface="Raleway SemiBold"/>
                <a:cs typeface="Raleway SemiBold"/>
                <a:sym typeface="Raleway SemiBold"/>
              </a:rPr>
              <a:t>Future work</a:t>
            </a:r>
            <a:endParaRPr sz="1400">
              <a:solidFill>
                <a:srgbClr val="000000"/>
              </a:solidFill>
              <a:highlight>
                <a:srgbClr val="FFFFFF"/>
              </a:highlight>
              <a:latin typeface="Arial"/>
              <a:ea typeface="Arial"/>
              <a:cs typeface="Arial"/>
              <a:sym typeface="Arial"/>
            </a:endParaRPr>
          </a:p>
        </p:txBody>
      </p:sp>
      <p:sp>
        <p:nvSpPr>
          <p:cNvPr id="168" name="Google Shape;168;p23"/>
          <p:cNvSpPr txBox="1"/>
          <p:nvPr>
            <p:ph idx="1" type="body"/>
          </p:nvPr>
        </p:nvSpPr>
        <p:spPr>
          <a:xfrm>
            <a:off x="729450" y="1728825"/>
            <a:ext cx="4396800" cy="2611200"/>
          </a:xfrm>
          <a:prstGeom prst="rect">
            <a:avLst/>
          </a:prstGeom>
        </p:spPr>
        <p:txBody>
          <a:bodyPr anchorCtr="0" anchor="t" bIns="91425" lIns="91425" spcFirstLastPara="1" rIns="91425" wrap="square" tIns="91425">
            <a:normAutofit fontScale="85000" lnSpcReduction="20000"/>
          </a:bodyPr>
          <a:lstStyle/>
          <a:p>
            <a:pPr indent="-293370" lvl="0" marL="457200" rtl="0" algn="l">
              <a:lnSpc>
                <a:spcPct val="200000"/>
              </a:lnSpc>
              <a:spcBef>
                <a:spcPts val="0"/>
              </a:spcBef>
              <a:spcAft>
                <a:spcPts val="0"/>
              </a:spcAft>
              <a:buClr>
                <a:schemeClr val="dk2"/>
              </a:buClr>
              <a:buSzPct val="100000"/>
              <a:buFont typeface="Arial"/>
              <a:buChar char="●"/>
            </a:pPr>
            <a:r>
              <a:rPr lang="zh-CN" sz="1200">
                <a:solidFill>
                  <a:schemeClr val="dk2"/>
                </a:solidFill>
                <a:highlight>
                  <a:schemeClr val="lt1"/>
                </a:highlight>
                <a:latin typeface="Arial"/>
                <a:ea typeface="Arial"/>
                <a:cs typeface="Arial"/>
                <a:sym typeface="Arial"/>
              </a:rPr>
              <a:t>Implementation of the software</a:t>
            </a:r>
            <a:endParaRPr sz="1200">
              <a:solidFill>
                <a:schemeClr val="dk2"/>
              </a:solidFill>
              <a:highlight>
                <a:schemeClr val="lt1"/>
              </a:highlight>
              <a:latin typeface="Arial"/>
              <a:ea typeface="Arial"/>
              <a:cs typeface="Arial"/>
              <a:sym typeface="Arial"/>
            </a:endParaRPr>
          </a:p>
          <a:p>
            <a:pPr indent="-293370" lvl="0" marL="457200" rtl="0" algn="l">
              <a:lnSpc>
                <a:spcPct val="200000"/>
              </a:lnSpc>
              <a:spcBef>
                <a:spcPts val="0"/>
              </a:spcBef>
              <a:spcAft>
                <a:spcPts val="0"/>
              </a:spcAft>
              <a:buClr>
                <a:schemeClr val="dk2"/>
              </a:buClr>
              <a:buSzPct val="100000"/>
              <a:buFont typeface="Arial"/>
              <a:buChar char="●"/>
            </a:pPr>
            <a:r>
              <a:rPr lang="zh-CN" sz="1200">
                <a:solidFill>
                  <a:schemeClr val="dk2"/>
                </a:solidFill>
                <a:highlight>
                  <a:schemeClr val="lt1"/>
                </a:highlight>
                <a:latin typeface="Arial"/>
                <a:ea typeface="Arial"/>
                <a:cs typeface="Arial"/>
                <a:sym typeface="Arial"/>
              </a:rPr>
              <a:t>Design the hardware aspects–the robotic carrier(solidworks), dispatch station</a:t>
            </a:r>
            <a:endParaRPr sz="1200">
              <a:solidFill>
                <a:schemeClr val="dk2"/>
              </a:solidFill>
              <a:highlight>
                <a:schemeClr val="lt1"/>
              </a:highlight>
              <a:latin typeface="Arial"/>
              <a:ea typeface="Arial"/>
              <a:cs typeface="Arial"/>
              <a:sym typeface="Arial"/>
            </a:endParaRPr>
          </a:p>
          <a:p>
            <a:pPr indent="-293369" lvl="1" marL="914400" rtl="0" algn="l">
              <a:lnSpc>
                <a:spcPct val="200000"/>
              </a:lnSpc>
              <a:spcBef>
                <a:spcPts val="0"/>
              </a:spcBef>
              <a:spcAft>
                <a:spcPts val="0"/>
              </a:spcAft>
              <a:buClr>
                <a:schemeClr val="dk2"/>
              </a:buClr>
              <a:buSzPct val="100000"/>
              <a:buFont typeface="Arial"/>
              <a:buAutoNum type="alphaLcPeriod"/>
            </a:pPr>
            <a:r>
              <a:rPr lang="zh-CN" sz="1200">
                <a:solidFill>
                  <a:schemeClr val="dk2"/>
                </a:solidFill>
                <a:highlight>
                  <a:schemeClr val="lt1"/>
                </a:highlight>
                <a:latin typeface="Arial"/>
                <a:ea typeface="Arial"/>
                <a:cs typeface="Arial"/>
                <a:sym typeface="Arial"/>
              </a:rPr>
              <a:t>conduct with mechanical experts</a:t>
            </a:r>
            <a:endParaRPr sz="1200">
              <a:solidFill>
                <a:schemeClr val="dk2"/>
              </a:solidFill>
              <a:highlight>
                <a:schemeClr val="lt1"/>
              </a:highlight>
              <a:latin typeface="Arial"/>
              <a:ea typeface="Arial"/>
              <a:cs typeface="Arial"/>
              <a:sym typeface="Arial"/>
            </a:endParaRPr>
          </a:p>
          <a:p>
            <a:pPr indent="-293370" lvl="0" marL="457200" rtl="0" algn="l">
              <a:lnSpc>
                <a:spcPct val="200000"/>
              </a:lnSpc>
              <a:spcBef>
                <a:spcPts val="0"/>
              </a:spcBef>
              <a:spcAft>
                <a:spcPts val="0"/>
              </a:spcAft>
              <a:buClr>
                <a:schemeClr val="dk2"/>
              </a:buClr>
              <a:buSzPct val="100000"/>
              <a:buFont typeface="Arial"/>
              <a:buChar char="●"/>
            </a:pPr>
            <a:r>
              <a:rPr lang="zh-CN" sz="1200">
                <a:solidFill>
                  <a:schemeClr val="dk2"/>
                </a:solidFill>
                <a:highlight>
                  <a:schemeClr val="lt1"/>
                </a:highlight>
                <a:latin typeface="Arial"/>
                <a:ea typeface="Arial"/>
                <a:cs typeface="Arial"/>
                <a:sym typeface="Arial"/>
              </a:rPr>
              <a:t>Conduct with food delivery platforms to develop an efficient way of link their platforms to our APP</a:t>
            </a:r>
            <a:endParaRPr sz="1200">
              <a:solidFill>
                <a:schemeClr val="dk2"/>
              </a:solidFill>
              <a:highlight>
                <a:schemeClr val="lt1"/>
              </a:highlight>
              <a:latin typeface="Arial"/>
              <a:ea typeface="Arial"/>
              <a:cs typeface="Arial"/>
              <a:sym typeface="Arial"/>
            </a:endParaRPr>
          </a:p>
          <a:p>
            <a:pPr indent="-293370" lvl="0" marL="457200" rtl="0" algn="l">
              <a:lnSpc>
                <a:spcPct val="200000"/>
              </a:lnSpc>
              <a:spcBef>
                <a:spcPts val="0"/>
              </a:spcBef>
              <a:spcAft>
                <a:spcPts val="0"/>
              </a:spcAft>
              <a:buClr>
                <a:schemeClr val="dk2"/>
              </a:buClr>
              <a:buSzPct val="100000"/>
              <a:buFont typeface="Arial"/>
              <a:buChar char="●"/>
            </a:pPr>
            <a:r>
              <a:rPr lang="zh-CN" sz="1200">
                <a:solidFill>
                  <a:schemeClr val="dk2"/>
                </a:solidFill>
                <a:highlight>
                  <a:schemeClr val="lt1"/>
                </a:highlight>
                <a:latin typeface="Arial"/>
                <a:ea typeface="Arial"/>
                <a:cs typeface="Arial"/>
                <a:sym typeface="Arial"/>
              </a:rPr>
              <a:t>Seek more comprehensive user samples for our usability testing to acquire more concise feedback</a:t>
            </a:r>
            <a:endParaRPr sz="1200">
              <a:solidFill>
                <a:schemeClr val="dk2"/>
              </a:solidFill>
              <a:highlight>
                <a:schemeClr val="lt1"/>
              </a:highlight>
              <a:latin typeface="Arial"/>
              <a:ea typeface="Arial"/>
              <a:cs typeface="Arial"/>
              <a:sym typeface="Arial"/>
            </a:endParaRPr>
          </a:p>
          <a:p>
            <a:pPr indent="0" lvl="0" marL="0" rtl="0" algn="l">
              <a:spcBef>
                <a:spcPts val="0"/>
              </a:spcBef>
              <a:spcAft>
                <a:spcPts val="1200"/>
              </a:spcAft>
              <a:buNone/>
            </a:pPr>
            <a:r>
              <a:t/>
            </a:r>
            <a:endParaRPr/>
          </a:p>
        </p:txBody>
      </p:sp>
      <p:pic>
        <p:nvPicPr>
          <p:cNvPr id="169" name="Google Shape;169;p23"/>
          <p:cNvPicPr preferRelativeResize="0"/>
          <p:nvPr/>
        </p:nvPicPr>
        <p:blipFill>
          <a:blip r:embed="rId3">
            <a:alphaModFix/>
          </a:blip>
          <a:stretch>
            <a:fillRect/>
          </a:stretch>
        </p:blipFill>
        <p:spPr>
          <a:xfrm>
            <a:off x="5446761" y="483850"/>
            <a:ext cx="2370014" cy="1327225"/>
          </a:xfrm>
          <a:prstGeom prst="rect">
            <a:avLst/>
          </a:prstGeom>
          <a:noFill/>
          <a:ln>
            <a:noFill/>
          </a:ln>
        </p:spPr>
      </p:pic>
      <p:pic>
        <p:nvPicPr>
          <p:cNvPr id="170" name="Google Shape;170;p23"/>
          <p:cNvPicPr preferRelativeResize="0"/>
          <p:nvPr/>
        </p:nvPicPr>
        <p:blipFill>
          <a:blip r:embed="rId4">
            <a:alphaModFix/>
          </a:blip>
          <a:stretch>
            <a:fillRect/>
          </a:stretch>
        </p:blipFill>
        <p:spPr>
          <a:xfrm>
            <a:off x="7108975" y="3882625"/>
            <a:ext cx="2035025" cy="1221024"/>
          </a:xfrm>
          <a:prstGeom prst="rect">
            <a:avLst/>
          </a:prstGeom>
          <a:noFill/>
          <a:ln>
            <a:noFill/>
          </a:ln>
        </p:spPr>
      </p:pic>
      <p:pic>
        <p:nvPicPr>
          <p:cNvPr id="171" name="Google Shape;171;p23"/>
          <p:cNvPicPr preferRelativeResize="0"/>
          <p:nvPr/>
        </p:nvPicPr>
        <p:blipFill>
          <a:blip r:embed="rId5">
            <a:alphaModFix/>
          </a:blip>
          <a:stretch>
            <a:fillRect/>
          </a:stretch>
        </p:blipFill>
        <p:spPr>
          <a:xfrm>
            <a:off x="7816775" y="483850"/>
            <a:ext cx="1327225" cy="1327225"/>
          </a:xfrm>
          <a:prstGeom prst="rect">
            <a:avLst/>
          </a:prstGeom>
          <a:noFill/>
          <a:ln>
            <a:noFill/>
          </a:ln>
        </p:spPr>
      </p:pic>
      <p:pic>
        <p:nvPicPr>
          <p:cNvPr id="172" name="Google Shape;172;p23"/>
          <p:cNvPicPr preferRelativeResize="0"/>
          <p:nvPr/>
        </p:nvPicPr>
        <p:blipFill>
          <a:blip r:embed="rId6">
            <a:alphaModFix/>
          </a:blip>
          <a:stretch>
            <a:fillRect/>
          </a:stretch>
        </p:blipFill>
        <p:spPr>
          <a:xfrm>
            <a:off x="5461250" y="1811075"/>
            <a:ext cx="3682749" cy="2071550"/>
          </a:xfrm>
          <a:prstGeom prst="rect">
            <a:avLst/>
          </a:prstGeom>
          <a:noFill/>
          <a:ln>
            <a:noFill/>
          </a:ln>
        </p:spPr>
      </p:pic>
      <p:pic>
        <p:nvPicPr>
          <p:cNvPr id="173" name="Google Shape;173;p23"/>
          <p:cNvPicPr preferRelativeResize="0"/>
          <p:nvPr/>
        </p:nvPicPr>
        <p:blipFill>
          <a:blip r:embed="rId7">
            <a:alphaModFix/>
          </a:blip>
          <a:stretch>
            <a:fillRect/>
          </a:stretch>
        </p:blipFill>
        <p:spPr>
          <a:xfrm>
            <a:off x="3567050" y="3986200"/>
            <a:ext cx="4001568" cy="10138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24"/>
          <p:cNvSpPr txBox="1"/>
          <p:nvPr>
            <p:ph type="title"/>
          </p:nvPr>
        </p:nvSpPr>
        <p:spPr>
          <a:xfrm>
            <a:off x="729450" y="1318650"/>
            <a:ext cx="7688700" cy="535200"/>
          </a:xfrm>
          <a:prstGeom prst="rect">
            <a:avLst/>
          </a:prstGeom>
        </p:spPr>
        <p:txBody>
          <a:bodyPr anchorCtr="0" anchor="t" bIns="91425" lIns="91425" spcFirstLastPara="1" rIns="91425" wrap="square" tIns="91425">
            <a:normAutofit/>
          </a:bodyPr>
          <a:lstStyle/>
          <a:p>
            <a:pPr indent="0" lvl="0" marL="0" rtl="0" algn="l">
              <a:lnSpc>
                <a:spcPct val="200000"/>
              </a:lnSpc>
              <a:spcBef>
                <a:spcPts val="0"/>
              </a:spcBef>
              <a:spcAft>
                <a:spcPts val="0"/>
              </a:spcAft>
              <a:buNone/>
            </a:pPr>
            <a:r>
              <a:rPr b="0" lang="zh-CN" sz="1300">
                <a:solidFill>
                  <a:srgbClr val="000000"/>
                </a:solidFill>
                <a:latin typeface="Raleway SemiBold"/>
                <a:ea typeface="Raleway SemiBold"/>
                <a:cs typeface="Raleway SemiBold"/>
                <a:sym typeface="Raleway SemiBold"/>
              </a:rPr>
              <a:t>Highlighting contributions</a:t>
            </a:r>
            <a:endParaRPr sz="1400">
              <a:solidFill>
                <a:srgbClr val="000000"/>
              </a:solidFill>
              <a:highlight>
                <a:srgbClr val="FFFFFF"/>
              </a:highlight>
              <a:latin typeface="Arial"/>
              <a:ea typeface="Arial"/>
              <a:cs typeface="Arial"/>
              <a:sym typeface="Arial"/>
            </a:endParaRPr>
          </a:p>
        </p:txBody>
      </p:sp>
      <p:sp>
        <p:nvSpPr>
          <p:cNvPr id="179" name="Google Shape;179;p24"/>
          <p:cNvSpPr txBox="1"/>
          <p:nvPr>
            <p:ph idx="1" type="body"/>
          </p:nvPr>
        </p:nvSpPr>
        <p:spPr>
          <a:xfrm>
            <a:off x="799300" y="2064350"/>
            <a:ext cx="4386000" cy="2261100"/>
          </a:xfrm>
          <a:prstGeom prst="rect">
            <a:avLst/>
          </a:prstGeom>
        </p:spPr>
        <p:txBody>
          <a:bodyPr anchorCtr="0" anchor="t" bIns="91425" lIns="91425" spcFirstLastPara="1" rIns="91425" wrap="square" tIns="91425">
            <a:normAutofit/>
          </a:bodyPr>
          <a:lstStyle/>
          <a:p>
            <a:pPr indent="0" lvl="0" marL="0" rtl="0" algn="l">
              <a:lnSpc>
                <a:spcPct val="200000"/>
              </a:lnSpc>
              <a:spcBef>
                <a:spcPts val="0"/>
              </a:spcBef>
              <a:spcAft>
                <a:spcPts val="1200"/>
              </a:spcAft>
              <a:buNone/>
            </a:pPr>
            <a:r>
              <a:rPr lang="zh-CN" sz="1200">
                <a:solidFill>
                  <a:schemeClr val="dk2"/>
                </a:solidFill>
                <a:highlight>
                  <a:schemeClr val="lt1"/>
                </a:highlight>
                <a:latin typeface="Arial"/>
                <a:ea typeface="Arial"/>
                <a:cs typeface="Arial"/>
                <a:sym typeface="Arial"/>
              </a:rPr>
              <a:t>Each of the four members plays a vital and integral role in our project. Our members, in their various tasks, make the most of their individual strengths. In particular, </a:t>
            </a:r>
            <a:r>
              <a:rPr lang="zh-CN" sz="1200">
                <a:solidFill>
                  <a:schemeClr val="dk2"/>
                </a:solidFill>
                <a:highlight>
                  <a:schemeClr val="lt1"/>
                </a:highlight>
                <a:latin typeface="Arial"/>
                <a:ea typeface="Arial"/>
                <a:cs typeface="Arial"/>
                <a:sym typeface="Arial"/>
              </a:rPr>
              <a:t>Siheng </a:t>
            </a:r>
            <a:r>
              <a:rPr lang="zh-CN" sz="1200">
                <a:solidFill>
                  <a:schemeClr val="dk2"/>
                </a:solidFill>
                <a:highlight>
                  <a:schemeClr val="lt1"/>
                </a:highlight>
                <a:latin typeface="Arial"/>
                <a:ea typeface="Arial"/>
                <a:cs typeface="Arial"/>
                <a:sym typeface="Arial"/>
              </a:rPr>
              <a:t>have taken the initiative on the role of leader in the project, demonstrating a strong sense of responsibility and leadership. </a:t>
            </a:r>
            <a:endParaRPr/>
          </a:p>
        </p:txBody>
      </p:sp>
      <p:pic>
        <p:nvPicPr>
          <p:cNvPr id="180" name="Google Shape;180;p24"/>
          <p:cNvPicPr preferRelativeResize="0"/>
          <p:nvPr/>
        </p:nvPicPr>
        <p:blipFill>
          <a:blip r:embed="rId3">
            <a:alphaModFix/>
          </a:blip>
          <a:stretch>
            <a:fillRect/>
          </a:stretch>
        </p:blipFill>
        <p:spPr>
          <a:xfrm>
            <a:off x="5953350" y="1166250"/>
            <a:ext cx="1329450" cy="1772600"/>
          </a:xfrm>
          <a:prstGeom prst="rect">
            <a:avLst/>
          </a:prstGeom>
          <a:noFill/>
          <a:ln>
            <a:noFill/>
          </a:ln>
        </p:spPr>
      </p:pic>
      <p:pic>
        <p:nvPicPr>
          <p:cNvPr id="181" name="Google Shape;181;p24"/>
          <p:cNvPicPr preferRelativeResize="0"/>
          <p:nvPr/>
        </p:nvPicPr>
        <p:blipFill>
          <a:blip r:embed="rId4">
            <a:alphaModFix/>
          </a:blip>
          <a:stretch>
            <a:fillRect/>
          </a:stretch>
        </p:blipFill>
        <p:spPr>
          <a:xfrm>
            <a:off x="7282800" y="1166250"/>
            <a:ext cx="1181734" cy="1772600"/>
          </a:xfrm>
          <a:prstGeom prst="rect">
            <a:avLst/>
          </a:prstGeom>
          <a:noFill/>
          <a:ln>
            <a:noFill/>
          </a:ln>
        </p:spPr>
      </p:pic>
      <p:pic>
        <p:nvPicPr>
          <p:cNvPr id="182" name="Google Shape;182;p24"/>
          <p:cNvPicPr preferRelativeResize="0"/>
          <p:nvPr/>
        </p:nvPicPr>
        <p:blipFill>
          <a:blip r:embed="rId5">
            <a:alphaModFix/>
          </a:blip>
          <a:stretch>
            <a:fillRect/>
          </a:stretch>
        </p:blipFill>
        <p:spPr>
          <a:xfrm>
            <a:off x="6825600" y="2875225"/>
            <a:ext cx="1648428" cy="1747450"/>
          </a:xfrm>
          <a:prstGeom prst="rect">
            <a:avLst/>
          </a:prstGeom>
          <a:noFill/>
          <a:ln>
            <a:noFill/>
          </a:ln>
        </p:spPr>
      </p:pic>
      <p:pic>
        <p:nvPicPr>
          <p:cNvPr id="183" name="Google Shape;183;p24"/>
          <p:cNvPicPr preferRelativeResize="0"/>
          <p:nvPr/>
        </p:nvPicPr>
        <p:blipFill>
          <a:blip r:embed="rId6">
            <a:alphaModFix/>
          </a:blip>
          <a:stretch>
            <a:fillRect/>
          </a:stretch>
        </p:blipFill>
        <p:spPr>
          <a:xfrm>
            <a:off x="5953350" y="2862650"/>
            <a:ext cx="1329450" cy="17726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25"/>
          <p:cNvSpPr txBox="1"/>
          <p:nvPr>
            <p:ph type="title"/>
          </p:nvPr>
        </p:nvSpPr>
        <p:spPr>
          <a:xfrm>
            <a:off x="727650" y="2036550"/>
            <a:ext cx="7688700" cy="53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zh-CN" sz="4240"/>
              <a:t>Questions?</a:t>
            </a:r>
            <a:endParaRPr sz="4240"/>
          </a:p>
        </p:txBody>
      </p:sp>
      <p:sp>
        <p:nvSpPr>
          <p:cNvPr id="189" name="Google Shape;189;p25"/>
          <p:cNvSpPr txBox="1"/>
          <p:nvPr>
            <p:ph idx="1" type="body"/>
          </p:nvPr>
        </p:nvSpPr>
        <p:spPr>
          <a:xfrm>
            <a:off x="1280700" y="4294625"/>
            <a:ext cx="7688700" cy="655800"/>
          </a:xfrm>
          <a:prstGeom prst="rect">
            <a:avLst/>
          </a:prstGeom>
        </p:spPr>
        <p:txBody>
          <a:bodyPr anchorCtr="0" anchor="t" bIns="91425" lIns="91425" spcFirstLastPara="1" rIns="91425" wrap="square" tIns="91425">
            <a:normAutofit/>
          </a:bodyPr>
          <a:lstStyle/>
          <a:p>
            <a:pPr indent="0" lvl="0" marL="0" rtl="0" algn="r">
              <a:spcBef>
                <a:spcPts val="0"/>
              </a:spcBef>
              <a:spcAft>
                <a:spcPts val="1200"/>
              </a:spcAft>
              <a:buNone/>
            </a:pPr>
            <a:r>
              <a:rPr lang="zh-CN"/>
              <a:t>Siheng Chen, Xinyi Li, Yifan Zhu, Zexi Luo</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26"/>
          <p:cNvSpPr txBox="1"/>
          <p:nvPr>
            <p:ph type="title"/>
          </p:nvPr>
        </p:nvSpPr>
        <p:spPr>
          <a:xfrm>
            <a:off x="727650" y="2036550"/>
            <a:ext cx="7688700" cy="53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zh-CN" sz="4240"/>
              <a:t>Thank you</a:t>
            </a:r>
            <a:endParaRPr sz="4240"/>
          </a:p>
        </p:txBody>
      </p:sp>
      <p:sp>
        <p:nvSpPr>
          <p:cNvPr id="195" name="Google Shape;195;p26"/>
          <p:cNvSpPr txBox="1"/>
          <p:nvPr>
            <p:ph idx="1" type="body"/>
          </p:nvPr>
        </p:nvSpPr>
        <p:spPr>
          <a:xfrm>
            <a:off x="1280700" y="4294625"/>
            <a:ext cx="7688700" cy="655800"/>
          </a:xfrm>
          <a:prstGeom prst="rect">
            <a:avLst/>
          </a:prstGeom>
        </p:spPr>
        <p:txBody>
          <a:bodyPr anchorCtr="0" anchor="t" bIns="91425" lIns="91425" spcFirstLastPara="1" rIns="91425" wrap="square" tIns="91425">
            <a:normAutofit/>
          </a:bodyPr>
          <a:lstStyle/>
          <a:p>
            <a:pPr indent="0" lvl="0" marL="0" rtl="0" algn="r">
              <a:spcBef>
                <a:spcPts val="0"/>
              </a:spcBef>
              <a:spcAft>
                <a:spcPts val="1200"/>
              </a:spcAft>
              <a:buNone/>
            </a:pPr>
            <a:r>
              <a:rPr lang="zh-CN"/>
              <a:t>Siheng Chen, Xinyi Li, Yifan Zhu, Zexi Luo</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CN"/>
              <a:t>Table of content</a:t>
            </a:r>
            <a:endParaRPr/>
          </a:p>
        </p:txBody>
      </p:sp>
      <p:sp>
        <p:nvSpPr>
          <p:cNvPr id="93" name="Google Shape;93;p14"/>
          <p:cNvSpPr txBox="1"/>
          <p:nvPr>
            <p:ph idx="1" type="body"/>
          </p:nvPr>
        </p:nvSpPr>
        <p:spPr>
          <a:xfrm>
            <a:off x="880050" y="1828600"/>
            <a:ext cx="7688700" cy="5577300"/>
          </a:xfrm>
          <a:prstGeom prst="rect">
            <a:avLst/>
          </a:prstGeom>
        </p:spPr>
        <p:txBody>
          <a:bodyPr anchorCtr="0" anchor="t" bIns="91425" lIns="91425" spcFirstLastPara="1" rIns="91425" wrap="square" tIns="91425">
            <a:normAutofit/>
          </a:bodyPr>
          <a:lstStyle/>
          <a:p>
            <a:pPr indent="0" lvl="0" marL="0" rtl="0" algn="l">
              <a:lnSpc>
                <a:spcPct val="200000"/>
              </a:lnSpc>
              <a:spcBef>
                <a:spcPts val="0"/>
              </a:spcBef>
              <a:spcAft>
                <a:spcPts val="0"/>
              </a:spcAft>
              <a:buNone/>
            </a:pPr>
            <a:r>
              <a:rPr lang="zh-CN">
                <a:solidFill>
                  <a:srgbClr val="000000"/>
                </a:solidFill>
                <a:latin typeface="Raleway SemiBold"/>
                <a:ea typeface="Raleway SemiBold"/>
                <a:cs typeface="Raleway SemiBold"/>
                <a:sym typeface="Raleway SemiBold"/>
              </a:rPr>
              <a:t>Project overview</a:t>
            </a:r>
            <a:endParaRPr>
              <a:solidFill>
                <a:srgbClr val="000000"/>
              </a:solidFill>
              <a:latin typeface="Raleway SemiBold"/>
              <a:ea typeface="Raleway SemiBold"/>
              <a:cs typeface="Raleway SemiBold"/>
              <a:sym typeface="Raleway SemiBold"/>
            </a:endParaRPr>
          </a:p>
          <a:p>
            <a:pPr indent="0" lvl="0" marL="0" rtl="0" algn="l">
              <a:lnSpc>
                <a:spcPct val="200000"/>
              </a:lnSpc>
              <a:spcBef>
                <a:spcPts val="0"/>
              </a:spcBef>
              <a:spcAft>
                <a:spcPts val="0"/>
              </a:spcAft>
              <a:buNone/>
            </a:pPr>
            <a:r>
              <a:rPr lang="zh-CN">
                <a:solidFill>
                  <a:srgbClr val="000000"/>
                </a:solidFill>
                <a:latin typeface="Raleway SemiBold"/>
                <a:ea typeface="Raleway SemiBold"/>
                <a:cs typeface="Raleway SemiBold"/>
                <a:sym typeface="Raleway SemiBold"/>
              </a:rPr>
              <a:t>Brief related work</a:t>
            </a:r>
            <a:endParaRPr>
              <a:solidFill>
                <a:srgbClr val="000000"/>
              </a:solidFill>
              <a:latin typeface="Raleway SemiBold"/>
              <a:ea typeface="Raleway SemiBold"/>
              <a:cs typeface="Raleway SemiBold"/>
              <a:sym typeface="Raleway SemiBold"/>
            </a:endParaRPr>
          </a:p>
          <a:p>
            <a:pPr indent="0" lvl="0" marL="0" rtl="0" algn="l">
              <a:lnSpc>
                <a:spcPct val="200000"/>
              </a:lnSpc>
              <a:spcBef>
                <a:spcPts val="0"/>
              </a:spcBef>
              <a:spcAft>
                <a:spcPts val="0"/>
              </a:spcAft>
              <a:buNone/>
            </a:pPr>
            <a:r>
              <a:rPr lang="zh-CN">
                <a:solidFill>
                  <a:srgbClr val="000000"/>
                </a:solidFill>
                <a:latin typeface="Raleway SemiBold"/>
                <a:ea typeface="Raleway SemiBold"/>
                <a:cs typeface="Raleway SemiBold"/>
                <a:sym typeface="Raleway SemiBold"/>
              </a:rPr>
              <a:t>Key user research findings</a:t>
            </a:r>
            <a:endParaRPr>
              <a:solidFill>
                <a:srgbClr val="000000"/>
              </a:solidFill>
              <a:latin typeface="Raleway SemiBold"/>
              <a:ea typeface="Raleway SemiBold"/>
              <a:cs typeface="Raleway SemiBold"/>
              <a:sym typeface="Raleway SemiBold"/>
            </a:endParaRPr>
          </a:p>
          <a:p>
            <a:pPr indent="0" lvl="0" marL="0" rtl="0" algn="l">
              <a:lnSpc>
                <a:spcPct val="200000"/>
              </a:lnSpc>
              <a:spcBef>
                <a:spcPts val="0"/>
              </a:spcBef>
              <a:spcAft>
                <a:spcPts val="0"/>
              </a:spcAft>
              <a:buNone/>
            </a:pPr>
            <a:r>
              <a:rPr lang="zh-CN">
                <a:solidFill>
                  <a:srgbClr val="000000"/>
                </a:solidFill>
                <a:latin typeface="Raleway SemiBold"/>
                <a:ea typeface="Raleway SemiBold"/>
                <a:cs typeface="Raleway SemiBold"/>
                <a:sym typeface="Raleway SemiBold"/>
              </a:rPr>
              <a:t>Prototype evolution</a:t>
            </a:r>
            <a:endParaRPr>
              <a:solidFill>
                <a:srgbClr val="000000"/>
              </a:solidFill>
              <a:latin typeface="Raleway SemiBold"/>
              <a:ea typeface="Raleway SemiBold"/>
              <a:cs typeface="Raleway SemiBold"/>
              <a:sym typeface="Raleway SemiBold"/>
            </a:endParaRPr>
          </a:p>
          <a:p>
            <a:pPr indent="0" lvl="0" marL="0" rtl="0" algn="l">
              <a:lnSpc>
                <a:spcPct val="200000"/>
              </a:lnSpc>
              <a:spcBef>
                <a:spcPts val="0"/>
              </a:spcBef>
              <a:spcAft>
                <a:spcPts val="0"/>
              </a:spcAft>
              <a:buNone/>
            </a:pPr>
            <a:r>
              <a:rPr lang="zh-CN">
                <a:solidFill>
                  <a:srgbClr val="000000"/>
                </a:solidFill>
                <a:latin typeface="Raleway SemiBold"/>
                <a:ea typeface="Raleway SemiBold"/>
                <a:cs typeface="Raleway SemiBold"/>
                <a:sym typeface="Raleway SemiBold"/>
              </a:rPr>
              <a:t>Key final user evaluation results</a:t>
            </a:r>
            <a:endParaRPr>
              <a:solidFill>
                <a:srgbClr val="000000"/>
              </a:solidFill>
              <a:latin typeface="Raleway SemiBold"/>
              <a:ea typeface="Raleway SemiBold"/>
              <a:cs typeface="Raleway SemiBold"/>
              <a:sym typeface="Raleway SemiBold"/>
            </a:endParaRPr>
          </a:p>
          <a:p>
            <a:pPr indent="0" lvl="0" marL="0" rtl="0" algn="l">
              <a:lnSpc>
                <a:spcPct val="200000"/>
              </a:lnSpc>
              <a:spcBef>
                <a:spcPts val="0"/>
              </a:spcBef>
              <a:spcAft>
                <a:spcPts val="0"/>
              </a:spcAft>
              <a:buNone/>
            </a:pPr>
            <a:r>
              <a:rPr lang="zh-CN">
                <a:solidFill>
                  <a:srgbClr val="000000"/>
                </a:solidFill>
                <a:latin typeface="Raleway SemiBold"/>
                <a:ea typeface="Raleway SemiBold"/>
                <a:cs typeface="Raleway SemiBold"/>
                <a:sym typeface="Raleway SemiBold"/>
              </a:rPr>
              <a:t>Lessons learned </a:t>
            </a:r>
            <a:endParaRPr>
              <a:solidFill>
                <a:srgbClr val="000000"/>
              </a:solidFill>
              <a:latin typeface="Raleway SemiBold"/>
              <a:ea typeface="Raleway SemiBold"/>
              <a:cs typeface="Raleway SemiBold"/>
              <a:sym typeface="Raleway SemiBold"/>
            </a:endParaRPr>
          </a:p>
          <a:p>
            <a:pPr indent="0" lvl="0" marL="0" rtl="0" algn="l">
              <a:lnSpc>
                <a:spcPct val="200000"/>
              </a:lnSpc>
              <a:spcBef>
                <a:spcPts val="0"/>
              </a:spcBef>
              <a:spcAft>
                <a:spcPts val="0"/>
              </a:spcAft>
              <a:buNone/>
            </a:pPr>
            <a:r>
              <a:rPr lang="zh-CN">
                <a:solidFill>
                  <a:srgbClr val="000000"/>
                </a:solidFill>
                <a:latin typeface="Raleway SemiBold"/>
                <a:ea typeface="Raleway SemiBold"/>
                <a:cs typeface="Raleway SemiBold"/>
                <a:sym typeface="Raleway SemiBold"/>
              </a:rPr>
              <a:t>Future work</a:t>
            </a:r>
            <a:endParaRPr>
              <a:solidFill>
                <a:srgbClr val="000000"/>
              </a:solidFill>
              <a:latin typeface="Raleway SemiBold"/>
              <a:ea typeface="Raleway SemiBold"/>
              <a:cs typeface="Raleway SemiBold"/>
              <a:sym typeface="Raleway SemiBold"/>
            </a:endParaRPr>
          </a:p>
          <a:p>
            <a:pPr indent="0" lvl="0" marL="0" rtl="0" algn="l">
              <a:lnSpc>
                <a:spcPct val="200000"/>
              </a:lnSpc>
              <a:spcBef>
                <a:spcPts val="0"/>
              </a:spcBef>
              <a:spcAft>
                <a:spcPts val="0"/>
              </a:spcAft>
              <a:buNone/>
            </a:pPr>
            <a:r>
              <a:rPr lang="zh-CN">
                <a:solidFill>
                  <a:srgbClr val="000000"/>
                </a:solidFill>
                <a:latin typeface="Raleway SemiBold"/>
                <a:ea typeface="Raleway SemiBold"/>
                <a:cs typeface="Raleway SemiBold"/>
                <a:sym typeface="Raleway SemiBold"/>
              </a:rPr>
              <a:t>Highlighting contributions</a:t>
            </a:r>
            <a:endParaRPr sz="2100">
              <a:solidFill>
                <a:srgbClr val="000000"/>
              </a:solidFill>
              <a:latin typeface="Raleway SemiBold"/>
              <a:ea typeface="Raleway SemiBold"/>
              <a:cs typeface="Raleway SemiBold"/>
              <a:sym typeface="Raleway SemiBo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5"/>
          <p:cNvSpPr txBox="1"/>
          <p:nvPr>
            <p:ph type="title"/>
          </p:nvPr>
        </p:nvSpPr>
        <p:spPr>
          <a:xfrm>
            <a:off x="729450" y="1318650"/>
            <a:ext cx="7688700" cy="535200"/>
          </a:xfrm>
          <a:prstGeom prst="rect">
            <a:avLst/>
          </a:prstGeom>
        </p:spPr>
        <p:txBody>
          <a:bodyPr anchorCtr="0" anchor="t" bIns="91425" lIns="91425" spcFirstLastPara="1" rIns="91425" wrap="square" tIns="91425">
            <a:normAutofit/>
          </a:bodyPr>
          <a:lstStyle/>
          <a:p>
            <a:pPr indent="0" lvl="0" marL="0" rtl="0" algn="l">
              <a:lnSpc>
                <a:spcPct val="200000"/>
              </a:lnSpc>
              <a:spcBef>
                <a:spcPts val="0"/>
              </a:spcBef>
              <a:spcAft>
                <a:spcPts val="0"/>
              </a:spcAft>
              <a:buNone/>
            </a:pPr>
            <a:r>
              <a:rPr b="0" lang="zh-CN" sz="1300">
                <a:solidFill>
                  <a:srgbClr val="000000"/>
                </a:solidFill>
                <a:latin typeface="Raleway SemiBold"/>
                <a:ea typeface="Raleway SemiBold"/>
                <a:cs typeface="Raleway SemiBold"/>
                <a:sym typeface="Raleway SemiBold"/>
              </a:rPr>
              <a:t>Project overview</a:t>
            </a:r>
            <a:endParaRPr sz="1800"/>
          </a:p>
        </p:txBody>
      </p:sp>
      <p:sp>
        <p:nvSpPr>
          <p:cNvPr id="99" name="Google Shape;99;p15"/>
          <p:cNvSpPr txBox="1"/>
          <p:nvPr>
            <p:ph idx="1" type="body"/>
          </p:nvPr>
        </p:nvSpPr>
        <p:spPr>
          <a:xfrm>
            <a:off x="830700" y="1693625"/>
            <a:ext cx="6138300" cy="2873100"/>
          </a:xfrm>
          <a:prstGeom prst="rect">
            <a:avLst/>
          </a:prstGeom>
        </p:spPr>
        <p:txBody>
          <a:bodyPr anchorCtr="0" anchor="t" bIns="91425" lIns="91425" spcFirstLastPara="1" rIns="91425" wrap="square" tIns="91425">
            <a:noAutofit/>
          </a:bodyPr>
          <a:lstStyle/>
          <a:p>
            <a:pPr indent="0" lvl="0" marL="0" rtl="0" algn="l">
              <a:lnSpc>
                <a:spcPct val="100000"/>
              </a:lnSpc>
              <a:spcBef>
                <a:spcPts val="1500"/>
              </a:spcBef>
              <a:spcAft>
                <a:spcPts val="0"/>
              </a:spcAft>
              <a:buSzPts val="852"/>
              <a:buNone/>
            </a:pPr>
            <a:r>
              <a:rPr lang="zh-CN" sz="1230">
                <a:solidFill>
                  <a:schemeClr val="dk2"/>
                </a:solidFill>
                <a:highlight>
                  <a:schemeClr val="lt1"/>
                </a:highlight>
                <a:latin typeface="Arial"/>
                <a:ea typeface="Arial"/>
                <a:cs typeface="Arial"/>
                <a:sym typeface="Arial"/>
              </a:rPr>
              <a:t>Problem:</a:t>
            </a:r>
            <a:endParaRPr sz="1230">
              <a:solidFill>
                <a:schemeClr val="dk2"/>
              </a:solidFill>
              <a:highlight>
                <a:schemeClr val="lt1"/>
              </a:highlight>
              <a:latin typeface="Arial"/>
              <a:ea typeface="Arial"/>
              <a:cs typeface="Arial"/>
              <a:sym typeface="Arial"/>
            </a:endParaRPr>
          </a:p>
          <a:p>
            <a:pPr indent="-306705" lvl="0" marL="457200" rtl="0" algn="l">
              <a:lnSpc>
                <a:spcPct val="100000"/>
              </a:lnSpc>
              <a:spcBef>
                <a:spcPts val="1500"/>
              </a:spcBef>
              <a:spcAft>
                <a:spcPts val="0"/>
              </a:spcAft>
              <a:buClr>
                <a:schemeClr val="dk2"/>
              </a:buClr>
              <a:buSzPts val="1230"/>
              <a:buFont typeface="Arial"/>
              <a:buChar char="●"/>
            </a:pPr>
            <a:r>
              <a:rPr lang="zh-CN" sz="1230">
                <a:solidFill>
                  <a:schemeClr val="dk2"/>
                </a:solidFill>
                <a:highlight>
                  <a:schemeClr val="lt1"/>
                </a:highlight>
                <a:latin typeface="Arial"/>
                <a:ea typeface="Arial"/>
                <a:cs typeface="Arial"/>
                <a:sym typeface="Arial"/>
              </a:rPr>
              <a:t>Campus food delivery services face unique challenges</a:t>
            </a:r>
            <a:endParaRPr sz="1230">
              <a:solidFill>
                <a:schemeClr val="dk2"/>
              </a:solidFill>
              <a:highlight>
                <a:schemeClr val="lt1"/>
              </a:highlight>
              <a:latin typeface="Arial"/>
              <a:ea typeface="Arial"/>
              <a:cs typeface="Arial"/>
              <a:sym typeface="Arial"/>
            </a:endParaRPr>
          </a:p>
          <a:p>
            <a:pPr indent="-306705" lvl="0" marL="457200" rtl="0" algn="l">
              <a:lnSpc>
                <a:spcPct val="100000"/>
              </a:lnSpc>
              <a:spcBef>
                <a:spcPts val="0"/>
              </a:spcBef>
              <a:spcAft>
                <a:spcPts val="0"/>
              </a:spcAft>
              <a:buClr>
                <a:schemeClr val="dk2"/>
              </a:buClr>
              <a:buSzPts val="1230"/>
              <a:buFont typeface="Arial"/>
              <a:buChar char="●"/>
            </a:pPr>
            <a:r>
              <a:rPr lang="zh-CN" sz="1230">
                <a:solidFill>
                  <a:schemeClr val="dk2"/>
                </a:solidFill>
                <a:highlight>
                  <a:schemeClr val="lt1"/>
                </a:highlight>
                <a:latin typeface="Arial"/>
                <a:ea typeface="Arial"/>
                <a:cs typeface="Arial"/>
                <a:sym typeface="Arial"/>
              </a:rPr>
              <a:t>Drivers struggle with finding buildings and waiting for clients</a:t>
            </a:r>
            <a:endParaRPr sz="1230">
              <a:solidFill>
                <a:schemeClr val="dk2"/>
              </a:solidFill>
              <a:highlight>
                <a:schemeClr val="lt1"/>
              </a:highlight>
              <a:latin typeface="Arial"/>
              <a:ea typeface="Arial"/>
              <a:cs typeface="Arial"/>
              <a:sym typeface="Arial"/>
            </a:endParaRPr>
          </a:p>
          <a:p>
            <a:pPr indent="-306705" lvl="0" marL="457200" rtl="0" algn="l">
              <a:lnSpc>
                <a:spcPct val="100000"/>
              </a:lnSpc>
              <a:spcBef>
                <a:spcPts val="0"/>
              </a:spcBef>
              <a:spcAft>
                <a:spcPts val="0"/>
              </a:spcAft>
              <a:buClr>
                <a:schemeClr val="dk2"/>
              </a:buClr>
              <a:buSzPts val="1230"/>
              <a:buFont typeface="Arial"/>
              <a:buChar char="●"/>
            </a:pPr>
            <a:r>
              <a:rPr lang="zh-CN" sz="1230">
                <a:solidFill>
                  <a:schemeClr val="dk2"/>
                </a:solidFill>
                <a:highlight>
                  <a:schemeClr val="lt1"/>
                </a:highlight>
                <a:latin typeface="Arial"/>
                <a:ea typeface="Arial"/>
                <a:cs typeface="Arial"/>
                <a:sym typeface="Arial"/>
              </a:rPr>
              <a:t>Ineffective communication and inaccurate navigation software</a:t>
            </a:r>
            <a:endParaRPr sz="1230">
              <a:solidFill>
                <a:schemeClr val="dk2"/>
              </a:solidFill>
              <a:highlight>
                <a:schemeClr val="lt1"/>
              </a:highlight>
              <a:latin typeface="Arial"/>
              <a:ea typeface="Arial"/>
              <a:cs typeface="Arial"/>
              <a:sym typeface="Arial"/>
            </a:endParaRPr>
          </a:p>
          <a:p>
            <a:pPr indent="0" lvl="0" marL="0" rtl="0" algn="l">
              <a:lnSpc>
                <a:spcPct val="100000"/>
              </a:lnSpc>
              <a:spcBef>
                <a:spcPts val="1500"/>
              </a:spcBef>
              <a:spcAft>
                <a:spcPts val="0"/>
              </a:spcAft>
              <a:buSzPts val="852"/>
              <a:buNone/>
            </a:pPr>
            <a:r>
              <a:rPr lang="zh-CN" sz="1230">
                <a:solidFill>
                  <a:schemeClr val="dk2"/>
                </a:solidFill>
                <a:highlight>
                  <a:schemeClr val="lt1"/>
                </a:highlight>
                <a:latin typeface="Arial"/>
                <a:ea typeface="Arial"/>
                <a:cs typeface="Arial"/>
                <a:sym typeface="Arial"/>
              </a:rPr>
              <a:t>Motivation:</a:t>
            </a:r>
            <a:endParaRPr sz="1230">
              <a:solidFill>
                <a:schemeClr val="dk2"/>
              </a:solidFill>
              <a:highlight>
                <a:schemeClr val="lt1"/>
              </a:highlight>
              <a:latin typeface="Arial"/>
              <a:ea typeface="Arial"/>
              <a:cs typeface="Arial"/>
              <a:sym typeface="Arial"/>
            </a:endParaRPr>
          </a:p>
          <a:p>
            <a:pPr indent="-306705" lvl="0" marL="457200" rtl="0" algn="l">
              <a:lnSpc>
                <a:spcPct val="100000"/>
              </a:lnSpc>
              <a:spcBef>
                <a:spcPts val="1500"/>
              </a:spcBef>
              <a:spcAft>
                <a:spcPts val="0"/>
              </a:spcAft>
              <a:buClr>
                <a:schemeClr val="dk2"/>
              </a:buClr>
              <a:buSzPts val="1230"/>
              <a:buFont typeface="Arial"/>
              <a:buChar char="●"/>
            </a:pPr>
            <a:r>
              <a:rPr lang="zh-CN" sz="1230">
                <a:solidFill>
                  <a:schemeClr val="dk2"/>
                </a:solidFill>
                <a:highlight>
                  <a:schemeClr val="lt1"/>
                </a:highlight>
                <a:latin typeface="Arial"/>
                <a:ea typeface="Arial"/>
                <a:cs typeface="Arial"/>
                <a:sym typeface="Arial"/>
              </a:rPr>
              <a:t>Increase income for drivers and platforms by reducing time spent</a:t>
            </a:r>
            <a:endParaRPr sz="1230">
              <a:solidFill>
                <a:schemeClr val="dk2"/>
              </a:solidFill>
              <a:highlight>
                <a:schemeClr val="lt1"/>
              </a:highlight>
              <a:latin typeface="Arial"/>
              <a:ea typeface="Arial"/>
              <a:cs typeface="Arial"/>
              <a:sym typeface="Arial"/>
            </a:endParaRPr>
          </a:p>
          <a:p>
            <a:pPr indent="-306705" lvl="0" marL="457200" rtl="0" algn="l">
              <a:lnSpc>
                <a:spcPct val="100000"/>
              </a:lnSpc>
              <a:spcBef>
                <a:spcPts val="0"/>
              </a:spcBef>
              <a:spcAft>
                <a:spcPts val="0"/>
              </a:spcAft>
              <a:buClr>
                <a:schemeClr val="dk2"/>
              </a:buClr>
              <a:buSzPts val="1230"/>
              <a:buFont typeface="Arial"/>
              <a:buChar char="●"/>
            </a:pPr>
            <a:r>
              <a:rPr lang="zh-CN" sz="1230">
                <a:solidFill>
                  <a:schemeClr val="dk2"/>
                </a:solidFill>
                <a:highlight>
                  <a:schemeClr val="lt1"/>
                </a:highlight>
                <a:latin typeface="Arial"/>
                <a:ea typeface="Arial"/>
                <a:cs typeface="Arial"/>
                <a:sym typeface="Arial"/>
              </a:rPr>
              <a:t>Improve mental and physical health of students</a:t>
            </a:r>
            <a:endParaRPr sz="1230">
              <a:solidFill>
                <a:schemeClr val="dk2"/>
              </a:solidFill>
              <a:highlight>
                <a:schemeClr val="lt1"/>
              </a:highlight>
              <a:latin typeface="Arial"/>
              <a:ea typeface="Arial"/>
              <a:cs typeface="Arial"/>
              <a:sym typeface="Arial"/>
            </a:endParaRPr>
          </a:p>
          <a:p>
            <a:pPr indent="-306705" lvl="0" marL="457200" rtl="0" algn="l">
              <a:lnSpc>
                <a:spcPct val="100000"/>
              </a:lnSpc>
              <a:spcBef>
                <a:spcPts val="0"/>
              </a:spcBef>
              <a:spcAft>
                <a:spcPts val="0"/>
              </a:spcAft>
              <a:buClr>
                <a:schemeClr val="dk2"/>
              </a:buClr>
              <a:buSzPts val="1230"/>
              <a:buFont typeface="Arial"/>
              <a:buChar char="●"/>
            </a:pPr>
            <a:r>
              <a:rPr lang="zh-CN" sz="1230">
                <a:solidFill>
                  <a:schemeClr val="dk2"/>
                </a:solidFill>
                <a:highlight>
                  <a:schemeClr val="lt1"/>
                </a:highlight>
                <a:latin typeface="Arial"/>
                <a:ea typeface="Arial"/>
                <a:cs typeface="Arial"/>
                <a:sym typeface="Arial"/>
              </a:rPr>
              <a:t>Promote contactless delivery for privacy and health protection</a:t>
            </a:r>
            <a:endParaRPr sz="1230">
              <a:solidFill>
                <a:schemeClr val="dk2"/>
              </a:solidFill>
              <a:highlight>
                <a:schemeClr val="lt1"/>
              </a:highlight>
              <a:latin typeface="Arial"/>
              <a:ea typeface="Arial"/>
              <a:cs typeface="Arial"/>
              <a:sym typeface="Arial"/>
            </a:endParaRPr>
          </a:p>
          <a:p>
            <a:pPr indent="0" lvl="0" marL="0" rtl="0" algn="l">
              <a:lnSpc>
                <a:spcPct val="100000"/>
              </a:lnSpc>
              <a:spcBef>
                <a:spcPts val="1500"/>
              </a:spcBef>
              <a:spcAft>
                <a:spcPts val="0"/>
              </a:spcAft>
              <a:buSzPts val="852"/>
              <a:buNone/>
            </a:pPr>
            <a:r>
              <a:rPr lang="zh-CN" sz="1230">
                <a:solidFill>
                  <a:schemeClr val="dk2"/>
                </a:solidFill>
                <a:highlight>
                  <a:schemeClr val="lt1"/>
                </a:highlight>
                <a:latin typeface="Arial"/>
                <a:ea typeface="Arial"/>
                <a:cs typeface="Arial"/>
                <a:sym typeface="Arial"/>
              </a:rPr>
              <a:t>Solution:</a:t>
            </a:r>
            <a:endParaRPr sz="1230">
              <a:solidFill>
                <a:schemeClr val="dk2"/>
              </a:solidFill>
              <a:highlight>
                <a:schemeClr val="lt1"/>
              </a:highlight>
              <a:latin typeface="Arial"/>
              <a:ea typeface="Arial"/>
              <a:cs typeface="Arial"/>
              <a:sym typeface="Arial"/>
            </a:endParaRPr>
          </a:p>
          <a:p>
            <a:pPr indent="-306705" lvl="0" marL="457200" rtl="0" algn="l">
              <a:lnSpc>
                <a:spcPct val="100000"/>
              </a:lnSpc>
              <a:spcBef>
                <a:spcPts val="1500"/>
              </a:spcBef>
              <a:spcAft>
                <a:spcPts val="0"/>
              </a:spcAft>
              <a:buClr>
                <a:schemeClr val="dk2"/>
              </a:buClr>
              <a:buSzPts val="1230"/>
              <a:buFont typeface="Arial"/>
              <a:buChar char="●"/>
            </a:pPr>
            <a:r>
              <a:rPr lang="zh-CN" sz="1230">
                <a:solidFill>
                  <a:schemeClr val="dk2"/>
                </a:solidFill>
                <a:highlight>
                  <a:schemeClr val="lt1"/>
                </a:highlight>
                <a:latin typeface="Arial"/>
                <a:ea typeface="Arial"/>
                <a:cs typeface="Arial"/>
                <a:sym typeface="Arial"/>
              </a:rPr>
              <a:t>Develop an app using robotic carriers as distributors for food delivery</a:t>
            </a:r>
            <a:endParaRPr sz="1230">
              <a:solidFill>
                <a:schemeClr val="dk2"/>
              </a:solidFill>
              <a:highlight>
                <a:schemeClr val="lt1"/>
              </a:highlight>
              <a:latin typeface="Arial"/>
              <a:ea typeface="Arial"/>
              <a:cs typeface="Arial"/>
              <a:sym typeface="Arial"/>
            </a:endParaRPr>
          </a:p>
          <a:p>
            <a:pPr indent="-306705" lvl="0" marL="457200" rtl="0" algn="l">
              <a:lnSpc>
                <a:spcPct val="100000"/>
              </a:lnSpc>
              <a:spcBef>
                <a:spcPts val="0"/>
              </a:spcBef>
              <a:spcAft>
                <a:spcPts val="0"/>
              </a:spcAft>
              <a:buClr>
                <a:schemeClr val="dk2"/>
              </a:buClr>
              <a:buSzPts val="1230"/>
              <a:buFont typeface="Arial"/>
              <a:buChar char="●"/>
            </a:pPr>
            <a:r>
              <a:rPr lang="zh-CN" sz="1230">
                <a:solidFill>
                  <a:schemeClr val="dk2"/>
                </a:solidFill>
                <a:highlight>
                  <a:schemeClr val="lt1"/>
                </a:highlight>
                <a:latin typeface="Arial"/>
                <a:ea typeface="Arial"/>
                <a:cs typeface="Arial"/>
                <a:sym typeface="Arial"/>
              </a:rPr>
              <a:t>Establish distribution centers with robotic carriers on standby</a:t>
            </a:r>
            <a:endParaRPr sz="1230">
              <a:solidFill>
                <a:schemeClr val="dk2"/>
              </a:solidFill>
              <a:highlight>
                <a:schemeClr val="lt1"/>
              </a:highlight>
              <a:latin typeface="Arial"/>
              <a:ea typeface="Arial"/>
              <a:cs typeface="Arial"/>
              <a:sym typeface="Arial"/>
            </a:endParaRPr>
          </a:p>
        </p:txBody>
      </p:sp>
      <p:pic>
        <p:nvPicPr>
          <p:cNvPr id="100" name="Google Shape;100;p15"/>
          <p:cNvPicPr preferRelativeResize="0"/>
          <p:nvPr/>
        </p:nvPicPr>
        <p:blipFill>
          <a:blip r:embed="rId3">
            <a:alphaModFix/>
          </a:blip>
          <a:stretch>
            <a:fillRect/>
          </a:stretch>
        </p:blipFill>
        <p:spPr>
          <a:xfrm>
            <a:off x="6550825" y="1766749"/>
            <a:ext cx="2217520" cy="1604581"/>
          </a:xfrm>
          <a:prstGeom prst="rect">
            <a:avLst/>
          </a:prstGeom>
          <a:noFill/>
          <a:ln>
            <a:noFill/>
          </a:ln>
        </p:spPr>
      </p:pic>
      <p:pic>
        <p:nvPicPr>
          <p:cNvPr id="101" name="Google Shape;101;p15"/>
          <p:cNvPicPr preferRelativeResize="0"/>
          <p:nvPr/>
        </p:nvPicPr>
        <p:blipFill rotWithShape="1">
          <a:blip r:embed="rId4">
            <a:alphaModFix/>
          </a:blip>
          <a:srcRect b="0" l="26675" r="0" t="0"/>
          <a:stretch/>
        </p:blipFill>
        <p:spPr>
          <a:xfrm>
            <a:off x="6550825" y="3371342"/>
            <a:ext cx="2217525" cy="1604582"/>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16"/>
          <p:cNvSpPr txBox="1"/>
          <p:nvPr>
            <p:ph type="title"/>
          </p:nvPr>
        </p:nvSpPr>
        <p:spPr>
          <a:xfrm>
            <a:off x="729450" y="1318650"/>
            <a:ext cx="7688700" cy="535200"/>
          </a:xfrm>
          <a:prstGeom prst="rect">
            <a:avLst/>
          </a:prstGeom>
        </p:spPr>
        <p:txBody>
          <a:bodyPr anchorCtr="0" anchor="t" bIns="91425" lIns="91425" spcFirstLastPara="1" rIns="91425" wrap="square" tIns="91425">
            <a:normAutofit/>
          </a:bodyPr>
          <a:lstStyle/>
          <a:p>
            <a:pPr indent="0" lvl="0" marL="0" rtl="0" algn="l">
              <a:lnSpc>
                <a:spcPct val="200000"/>
              </a:lnSpc>
              <a:spcBef>
                <a:spcPts val="0"/>
              </a:spcBef>
              <a:spcAft>
                <a:spcPts val="0"/>
              </a:spcAft>
              <a:buNone/>
            </a:pPr>
            <a:r>
              <a:rPr b="0" lang="zh-CN" sz="1300">
                <a:solidFill>
                  <a:srgbClr val="000000"/>
                </a:solidFill>
                <a:latin typeface="Raleway SemiBold"/>
                <a:ea typeface="Raleway SemiBold"/>
                <a:cs typeface="Raleway SemiBold"/>
                <a:sym typeface="Raleway SemiBold"/>
              </a:rPr>
              <a:t>Brief related work</a:t>
            </a:r>
            <a:endParaRPr sz="1800"/>
          </a:p>
        </p:txBody>
      </p:sp>
      <p:sp>
        <p:nvSpPr>
          <p:cNvPr id="107" name="Google Shape;107;p16"/>
          <p:cNvSpPr txBox="1"/>
          <p:nvPr>
            <p:ph idx="1" type="body"/>
          </p:nvPr>
        </p:nvSpPr>
        <p:spPr>
          <a:xfrm>
            <a:off x="729450" y="1728825"/>
            <a:ext cx="4113000" cy="2760900"/>
          </a:xfrm>
          <a:prstGeom prst="rect">
            <a:avLst/>
          </a:prstGeom>
        </p:spPr>
        <p:txBody>
          <a:bodyPr anchorCtr="0" anchor="t" bIns="91425" lIns="91425" spcFirstLastPara="1" rIns="91425" wrap="square" tIns="91425">
            <a:normAutofit fontScale="47500" lnSpcReduction="20000"/>
          </a:bodyPr>
          <a:lstStyle/>
          <a:p>
            <a:pPr indent="-298790" lvl="0" marL="457200" rtl="0" algn="l">
              <a:lnSpc>
                <a:spcPct val="200000"/>
              </a:lnSpc>
              <a:spcBef>
                <a:spcPts val="0"/>
              </a:spcBef>
              <a:spcAft>
                <a:spcPts val="0"/>
              </a:spcAft>
              <a:buClr>
                <a:schemeClr val="dk2"/>
              </a:buClr>
              <a:buSzPct val="100000"/>
              <a:buFont typeface="Arial"/>
              <a:buChar char="●"/>
            </a:pPr>
            <a:r>
              <a:rPr lang="zh-CN" sz="2327">
                <a:solidFill>
                  <a:schemeClr val="dk2"/>
                </a:solidFill>
                <a:highlight>
                  <a:schemeClr val="lt1"/>
                </a:highlight>
                <a:latin typeface="Arial"/>
                <a:ea typeface="Arial"/>
                <a:cs typeface="Arial"/>
                <a:sym typeface="Arial"/>
              </a:rPr>
              <a:t>Conducted research on current existing system(UCI remote control campus delivery bot)</a:t>
            </a:r>
            <a:endParaRPr sz="2327">
              <a:solidFill>
                <a:schemeClr val="dk2"/>
              </a:solidFill>
              <a:highlight>
                <a:schemeClr val="lt1"/>
              </a:highlight>
              <a:latin typeface="Arial"/>
              <a:ea typeface="Arial"/>
              <a:cs typeface="Arial"/>
              <a:sym typeface="Arial"/>
            </a:endParaRPr>
          </a:p>
          <a:p>
            <a:pPr indent="-298790" lvl="0" marL="457200" rtl="0" algn="l">
              <a:lnSpc>
                <a:spcPct val="200000"/>
              </a:lnSpc>
              <a:spcBef>
                <a:spcPts val="0"/>
              </a:spcBef>
              <a:spcAft>
                <a:spcPts val="0"/>
              </a:spcAft>
              <a:buClr>
                <a:schemeClr val="dk2"/>
              </a:buClr>
              <a:buSzPct val="100000"/>
              <a:buFont typeface="Arial"/>
              <a:buChar char="●"/>
            </a:pPr>
            <a:r>
              <a:rPr lang="zh-CN" sz="2327">
                <a:solidFill>
                  <a:schemeClr val="dk2"/>
                </a:solidFill>
                <a:highlight>
                  <a:schemeClr val="lt1"/>
                </a:highlight>
                <a:latin typeface="Arial"/>
                <a:ea typeface="Arial"/>
                <a:cs typeface="Arial"/>
                <a:sym typeface="Arial"/>
              </a:rPr>
              <a:t>Assessed</a:t>
            </a:r>
            <a:r>
              <a:rPr lang="zh-CN" sz="2327">
                <a:solidFill>
                  <a:schemeClr val="dk2"/>
                </a:solidFill>
                <a:highlight>
                  <a:schemeClr val="lt1"/>
                </a:highlight>
                <a:latin typeface="Arial"/>
                <a:ea typeface="Arial"/>
                <a:cs typeface="Arial"/>
                <a:sym typeface="Arial"/>
              </a:rPr>
              <a:t> the practicality of this design from both user and third-part delivery platform driver perspective</a:t>
            </a:r>
            <a:endParaRPr sz="2327">
              <a:solidFill>
                <a:schemeClr val="dk2"/>
              </a:solidFill>
              <a:highlight>
                <a:schemeClr val="lt1"/>
              </a:highlight>
              <a:latin typeface="Arial"/>
              <a:ea typeface="Arial"/>
              <a:cs typeface="Arial"/>
              <a:sym typeface="Arial"/>
            </a:endParaRPr>
          </a:p>
          <a:p>
            <a:pPr indent="-298790" lvl="0" marL="457200" rtl="0" algn="l">
              <a:lnSpc>
                <a:spcPct val="200000"/>
              </a:lnSpc>
              <a:spcBef>
                <a:spcPts val="0"/>
              </a:spcBef>
              <a:spcAft>
                <a:spcPts val="0"/>
              </a:spcAft>
              <a:buClr>
                <a:schemeClr val="dk2"/>
              </a:buClr>
              <a:buSzPct val="100000"/>
              <a:buFont typeface="Arial"/>
              <a:buChar char="●"/>
            </a:pPr>
            <a:r>
              <a:rPr lang="zh-CN" sz="2327">
                <a:solidFill>
                  <a:schemeClr val="dk2"/>
                </a:solidFill>
                <a:highlight>
                  <a:schemeClr val="lt1"/>
                </a:highlight>
                <a:latin typeface="Arial"/>
                <a:ea typeface="Arial"/>
                <a:cs typeface="Arial"/>
                <a:sym typeface="Arial"/>
              </a:rPr>
              <a:t>Taken our members and friends’ past on-campus food delivery order </a:t>
            </a:r>
            <a:r>
              <a:rPr lang="zh-CN" sz="2327">
                <a:solidFill>
                  <a:schemeClr val="dk2"/>
                </a:solidFill>
                <a:highlight>
                  <a:schemeClr val="lt1"/>
                </a:highlight>
                <a:latin typeface="Arial"/>
                <a:ea typeface="Arial"/>
                <a:cs typeface="Arial"/>
                <a:sym typeface="Arial"/>
              </a:rPr>
              <a:t>experiences</a:t>
            </a:r>
            <a:r>
              <a:rPr lang="zh-CN" sz="2327">
                <a:solidFill>
                  <a:schemeClr val="dk2"/>
                </a:solidFill>
                <a:highlight>
                  <a:schemeClr val="lt1"/>
                </a:highlight>
                <a:latin typeface="Arial"/>
                <a:ea typeface="Arial"/>
                <a:cs typeface="Arial"/>
                <a:sym typeface="Arial"/>
              </a:rPr>
              <a:t> into account</a:t>
            </a:r>
            <a:endParaRPr sz="2327">
              <a:solidFill>
                <a:schemeClr val="dk2"/>
              </a:solidFill>
              <a:highlight>
                <a:schemeClr val="lt1"/>
              </a:highlight>
              <a:latin typeface="Arial"/>
              <a:ea typeface="Arial"/>
              <a:cs typeface="Arial"/>
              <a:sym typeface="Arial"/>
            </a:endParaRPr>
          </a:p>
          <a:p>
            <a:pPr indent="0" lvl="0" marL="457200" rtl="0" algn="l">
              <a:lnSpc>
                <a:spcPct val="200000"/>
              </a:lnSpc>
              <a:spcBef>
                <a:spcPts val="0"/>
              </a:spcBef>
              <a:spcAft>
                <a:spcPts val="0"/>
              </a:spcAft>
              <a:buNone/>
            </a:pPr>
            <a:r>
              <a:t/>
            </a:r>
            <a:endParaRPr sz="1200">
              <a:solidFill>
                <a:schemeClr val="dk2"/>
              </a:solidFill>
              <a:highlight>
                <a:schemeClr val="lt1"/>
              </a:highlight>
              <a:latin typeface="Arial"/>
              <a:ea typeface="Arial"/>
              <a:cs typeface="Arial"/>
              <a:sym typeface="Arial"/>
            </a:endParaRPr>
          </a:p>
          <a:p>
            <a:pPr indent="0" lvl="0" marL="1371600" rtl="0" algn="l">
              <a:lnSpc>
                <a:spcPct val="200000"/>
              </a:lnSpc>
              <a:spcBef>
                <a:spcPts val="0"/>
              </a:spcBef>
              <a:spcAft>
                <a:spcPts val="0"/>
              </a:spcAft>
              <a:buNone/>
            </a:pPr>
            <a:r>
              <a:t/>
            </a:r>
            <a:endParaRPr sz="1200">
              <a:solidFill>
                <a:schemeClr val="dk2"/>
              </a:solidFill>
              <a:highlight>
                <a:schemeClr val="lt1"/>
              </a:highlight>
              <a:latin typeface="Arial"/>
              <a:ea typeface="Arial"/>
              <a:cs typeface="Arial"/>
              <a:sym typeface="Arial"/>
            </a:endParaRPr>
          </a:p>
          <a:p>
            <a:pPr indent="0" lvl="0" marL="457200" rtl="0" algn="l">
              <a:lnSpc>
                <a:spcPct val="200000"/>
              </a:lnSpc>
              <a:spcBef>
                <a:spcPts val="0"/>
              </a:spcBef>
              <a:spcAft>
                <a:spcPts val="0"/>
              </a:spcAft>
              <a:buNone/>
            </a:pPr>
            <a:r>
              <a:t/>
            </a:r>
            <a:endParaRPr sz="1200">
              <a:solidFill>
                <a:schemeClr val="dk2"/>
              </a:solidFill>
              <a:highlight>
                <a:schemeClr val="lt1"/>
              </a:highlight>
              <a:latin typeface="Arial"/>
              <a:ea typeface="Arial"/>
              <a:cs typeface="Arial"/>
              <a:sym typeface="Arial"/>
            </a:endParaRPr>
          </a:p>
          <a:p>
            <a:pPr indent="0" lvl="0" marL="457200" rtl="0" algn="l">
              <a:lnSpc>
                <a:spcPct val="200000"/>
              </a:lnSpc>
              <a:spcBef>
                <a:spcPts val="0"/>
              </a:spcBef>
              <a:spcAft>
                <a:spcPts val="0"/>
              </a:spcAft>
              <a:buNone/>
            </a:pPr>
            <a:r>
              <a:t/>
            </a:r>
            <a:endParaRPr sz="1200">
              <a:solidFill>
                <a:schemeClr val="dk2"/>
              </a:solidFill>
              <a:highlight>
                <a:schemeClr val="lt1"/>
              </a:highlight>
              <a:latin typeface="Arial"/>
              <a:ea typeface="Arial"/>
              <a:cs typeface="Arial"/>
              <a:sym typeface="Arial"/>
            </a:endParaRPr>
          </a:p>
          <a:p>
            <a:pPr indent="0" lvl="0" marL="0" rtl="0" algn="l">
              <a:spcBef>
                <a:spcPts val="0"/>
              </a:spcBef>
              <a:spcAft>
                <a:spcPts val="1200"/>
              </a:spcAft>
              <a:buNone/>
            </a:pPr>
            <a:r>
              <a:t/>
            </a:r>
            <a:endParaRPr/>
          </a:p>
        </p:txBody>
      </p:sp>
      <p:grpSp>
        <p:nvGrpSpPr>
          <p:cNvPr id="108" name="Google Shape;108;p16"/>
          <p:cNvGrpSpPr/>
          <p:nvPr/>
        </p:nvGrpSpPr>
        <p:grpSpPr>
          <a:xfrm>
            <a:off x="5740015" y="940011"/>
            <a:ext cx="2495432" cy="3728932"/>
            <a:chOff x="5954625" y="476975"/>
            <a:chExt cx="2958075" cy="4539175"/>
          </a:xfrm>
        </p:grpSpPr>
        <p:grpSp>
          <p:nvGrpSpPr>
            <p:cNvPr id="109" name="Google Shape;109;p16"/>
            <p:cNvGrpSpPr/>
            <p:nvPr/>
          </p:nvGrpSpPr>
          <p:grpSpPr>
            <a:xfrm>
              <a:off x="5954625" y="2748725"/>
              <a:ext cx="2958075" cy="2267425"/>
              <a:chOff x="5954625" y="2738450"/>
              <a:chExt cx="2958075" cy="2267425"/>
            </a:xfrm>
          </p:grpSpPr>
          <p:pic>
            <p:nvPicPr>
              <p:cNvPr id="110" name="Google Shape;110;p16"/>
              <p:cNvPicPr preferRelativeResize="0"/>
              <p:nvPr/>
            </p:nvPicPr>
            <p:blipFill>
              <a:blip r:embed="rId3">
                <a:alphaModFix/>
              </a:blip>
              <a:stretch>
                <a:fillRect/>
              </a:stretch>
            </p:blipFill>
            <p:spPr>
              <a:xfrm>
                <a:off x="5954625" y="2738450"/>
                <a:ext cx="644793" cy="994304"/>
              </a:xfrm>
              <a:prstGeom prst="rect">
                <a:avLst/>
              </a:prstGeom>
              <a:noFill/>
              <a:ln>
                <a:noFill/>
              </a:ln>
            </p:spPr>
          </p:pic>
          <p:pic>
            <p:nvPicPr>
              <p:cNvPr id="111" name="Google Shape;111;p16"/>
              <p:cNvPicPr preferRelativeResize="0"/>
              <p:nvPr/>
            </p:nvPicPr>
            <p:blipFill>
              <a:blip r:embed="rId3">
                <a:alphaModFix/>
              </a:blip>
              <a:stretch>
                <a:fillRect/>
              </a:stretch>
            </p:blipFill>
            <p:spPr>
              <a:xfrm>
                <a:off x="8267907" y="2738450"/>
                <a:ext cx="644793" cy="994304"/>
              </a:xfrm>
              <a:prstGeom prst="rect">
                <a:avLst/>
              </a:prstGeom>
              <a:noFill/>
              <a:ln>
                <a:noFill/>
              </a:ln>
            </p:spPr>
          </p:pic>
          <p:pic>
            <p:nvPicPr>
              <p:cNvPr id="112" name="Google Shape;112;p16"/>
              <p:cNvPicPr preferRelativeResize="0"/>
              <p:nvPr/>
            </p:nvPicPr>
            <p:blipFill>
              <a:blip r:embed="rId3">
                <a:alphaModFix/>
              </a:blip>
              <a:stretch>
                <a:fillRect/>
              </a:stretch>
            </p:blipFill>
            <p:spPr>
              <a:xfrm>
                <a:off x="6725719" y="2738450"/>
                <a:ext cx="644793" cy="994304"/>
              </a:xfrm>
              <a:prstGeom prst="rect">
                <a:avLst/>
              </a:prstGeom>
              <a:noFill/>
              <a:ln>
                <a:noFill/>
              </a:ln>
            </p:spPr>
          </p:pic>
          <p:pic>
            <p:nvPicPr>
              <p:cNvPr id="113" name="Google Shape;113;p16"/>
              <p:cNvPicPr preferRelativeResize="0"/>
              <p:nvPr/>
            </p:nvPicPr>
            <p:blipFill>
              <a:blip r:embed="rId3">
                <a:alphaModFix/>
              </a:blip>
              <a:stretch>
                <a:fillRect/>
              </a:stretch>
            </p:blipFill>
            <p:spPr>
              <a:xfrm>
                <a:off x="7496813" y="2738450"/>
                <a:ext cx="644793" cy="994304"/>
              </a:xfrm>
              <a:prstGeom prst="rect">
                <a:avLst/>
              </a:prstGeom>
              <a:noFill/>
              <a:ln>
                <a:noFill/>
              </a:ln>
            </p:spPr>
          </p:pic>
          <p:pic>
            <p:nvPicPr>
              <p:cNvPr id="114" name="Google Shape;114;p16"/>
              <p:cNvPicPr preferRelativeResize="0"/>
              <p:nvPr/>
            </p:nvPicPr>
            <p:blipFill>
              <a:blip r:embed="rId3">
                <a:alphaModFix/>
              </a:blip>
              <a:stretch>
                <a:fillRect/>
              </a:stretch>
            </p:blipFill>
            <p:spPr>
              <a:xfrm>
                <a:off x="5954625" y="4011571"/>
                <a:ext cx="644793" cy="994304"/>
              </a:xfrm>
              <a:prstGeom prst="rect">
                <a:avLst/>
              </a:prstGeom>
              <a:noFill/>
              <a:ln>
                <a:noFill/>
              </a:ln>
            </p:spPr>
          </p:pic>
          <p:pic>
            <p:nvPicPr>
              <p:cNvPr id="115" name="Google Shape;115;p16"/>
              <p:cNvPicPr preferRelativeResize="0"/>
              <p:nvPr/>
            </p:nvPicPr>
            <p:blipFill>
              <a:blip r:embed="rId3">
                <a:alphaModFix/>
              </a:blip>
              <a:stretch>
                <a:fillRect/>
              </a:stretch>
            </p:blipFill>
            <p:spPr>
              <a:xfrm>
                <a:off x="8267907" y="4011571"/>
                <a:ext cx="644793" cy="994304"/>
              </a:xfrm>
              <a:prstGeom prst="rect">
                <a:avLst/>
              </a:prstGeom>
              <a:noFill/>
              <a:ln>
                <a:noFill/>
              </a:ln>
            </p:spPr>
          </p:pic>
          <p:pic>
            <p:nvPicPr>
              <p:cNvPr id="116" name="Google Shape;116;p16"/>
              <p:cNvPicPr preferRelativeResize="0"/>
              <p:nvPr/>
            </p:nvPicPr>
            <p:blipFill>
              <a:blip r:embed="rId3">
                <a:alphaModFix/>
              </a:blip>
              <a:stretch>
                <a:fillRect/>
              </a:stretch>
            </p:blipFill>
            <p:spPr>
              <a:xfrm>
                <a:off x="6725719" y="4011571"/>
                <a:ext cx="644793" cy="994304"/>
              </a:xfrm>
              <a:prstGeom prst="rect">
                <a:avLst/>
              </a:prstGeom>
              <a:noFill/>
              <a:ln>
                <a:noFill/>
              </a:ln>
            </p:spPr>
          </p:pic>
          <p:pic>
            <p:nvPicPr>
              <p:cNvPr id="117" name="Google Shape;117;p16"/>
              <p:cNvPicPr preferRelativeResize="0"/>
              <p:nvPr/>
            </p:nvPicPr>
            <p:blipFill>
              <a:blip r:embed="rId3">
                <a:alphaModFix/>
              </a:blip>
              <a:stretch>
                <a:fillRect/>
              </a:stretch>
            </p:blipFill>
            <p:spPr>
              <a:xfrm>
                <a:off x="7496813" y="4011571"/>
                <a:ext cx="644793" cy="994304"/>
              </a:xfrm>
              <a:prstGeom prst="rect">
                <a:avLst/>
              </a:prstGeom>
              <a:noFill/>
              <a:ln>
                <a:noFill/>
              </a:ln>
            </p:spPr>
          </p:pic>
        </p:grpSp>
        <p:pic>
          <p:nvPicPr>
            <p:cNvPr id="118" name="Google Shape;118;p16"/>
            <p:cNvPicPr preferRelativeResize="0"/>
            <p:nvPr/>
          </p:nvPicPr>
          <p:blipFill>
            <a:blip r:embed="rId4">
              <a:alphaModFix/>
            </a:blip>
            <a:stretch>
              <a:fillRect/>
            </a:stretch>
          </p:blipFill>
          <p:spPr>
            <a:xfrm>
              <a:off x="5954625" y="476975"/>
              <a:ext cx="2958075" cy="2218550"/>
            </a:xfrm>
            <a:prstGeom prst="rect">
              <a:avLst/>
            </a:prstGeom>
            <a:noFill/>
            <a:ln>
              <a:noFill/>
            </a:ln>
          </p:spPr>
        </p:pic>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17"/>
          <p:cNvSpPr txBox="1"/>
          <p:nvPr>
            <p:ph type="title"/>
          </p:nvPr>
        </p:nvSpPr>
        <p:spPr>
          <a:xfrm>
            <a:off x="729450" y="1318650"/>
            <a:ext cx="7688700" cy="535200"/>
          </a:xfrm>
          <a:prstGeom prst="rect">
            <a:avLst/>
          </a:prstGeom>
        </p:spPr>
        <p:txBody>
          <a:bodyPr anchorCtr="0" anchor="t" bIns="91425" lIns="91425" spcFirstLastPara="1" rIns="91425" wrap="square" tIns="91425">
            <a:normAutofit/>
          </a:bodyPr>
          <a:lstStyle/>
          <a:p>
            <a:pPr indent="0" lvl="0" marL="0" rtl="0" algn="l">
              <a:lnSpc>
                <a:spcPct val="200000"/>
              </a:lnSpc>
              <a:spcBef>
                <a:spcPts val="0"/>
              </a:spcBef>
              <a:spcAft>
                <a:spcPts val="0"/>
              </a:spcAft>
              <a:buNone/>
            </a:pPr>
            <a:r>
              <a:rPr b="0" lang="zh-CN" sz="1300">
                <a:solidFill>
                  <a:srgbClr val="000000"/>
                </a:solidFill>
                <a:latin typeface="Raleway SemiBold"/>
                <a:ea typeface="Raleway SemiBold"/>
                <a:cs typeface="Raleway SemiBold"/>
                <a:sym typeface="Raleway SemiBold"/>
              </a:rPr>
              <a:t>Key user research findings</a:t>
            </a:r>
            <a:endParaRPr sz="1400">
              <a:solidFill>
                <a:srgbClr val="000000"/>
              </a:solidFill>
              <a:highlight>
                <a:srgbClr val="FFFFFF"/>
              </a:highlight>
              <a:latin typeface="Arial"/>
              <a:ea typeface="Arial"/>
              <a:cs typeface="Arial"/>
              <a:sym typeface="Arial"/>
            </a:endParaRPr>
          </a:p>
        </p:txBody>
      </p:sp>
      <p:sp>
        <p:nvSpPr>
          <p:cNvPr id="124" name="Google Shape;124;p17"/>
          <p:cNvSpPr txBox="1"/>
          <p:nvPr>
            <p:ph idx="1" type="body"/>
          </p:nvPr>
        </p:nvSpPr>
        <p:spPr>
          <a:xfrm>
            <a:off x="805650" y="1850275"/>
            <a:ext cx="6452400" cy="6110100"/>
          </a:xfrm>
          <a:prstGeom prst="rect">
            <a:avLst/>
          </a:prstGeom>
        </p:spPr>
        <p:txBody>
          <a:bodyPr anchorCtr="0" anchor="t" bIns="91425" lIns="91425" spcFirstLastPara="1" rIns="91425" wrap="square" tIns="91425">
            <a:normAutofit/>
          </a:bodyPr>
          <a:lstStyle/>
          <a:p>
            <a:pPr indent="0" lvl="0" marL="0" rtl="0" algn="l">
              <a:lnSpc>
                <a:spcPct val="100000"/>
              </a:lnSpc>
              <a:spcBef>
                <a:spcPts val="1500"/>
              </a:spcBef>
              <a:spcAft>
                <a:spcPts val="0"/>
              </a:spcAft>
              <a:buNone/>
            </a:pPr>
            <a:r>
              <a:rPr lang="zh-CN" sz="1400">
                <a:solidFill>
                  <a:schemeClr val="dk2"/>
                </a:solidFill>
                <a:highlight>
                  <a:schemeClr val="lt1"/>
                </a:highlight>
                <a:latin typeface="Arial"/>
                <a:ea typeface="Arial"/>
                <a:cs typeface="Arial"/>
                <a:sym typeface="Arial"/>
              </a:rPr>
              <a:t>Participants</a:t>
            </a:r>
            <a:r>
              <a:rPr lang="zh-CN" sz="1330">
                <a:solidFill>
                  <a:schemeClr val="dk2"/>
                </a:solidFill>
                <a:highlight>
                  <a:schemeClr val="lt1"/>
                </a:highlight>
                <a:latin typeface="Arial"/>
                <a:ea typeface="Arial"/>
                <a:cs typeface="Arial"/>
                <a:sym typeface="Arial"/>
              </a:rPr>
              <a:t>:</a:t>
            </a:r>
            <a:endParaRPr sz="1330">
              <a:solidFill>
                <a:schemeClr val="dk2"/>
              </a:solidFill>
              <a:highlight>
                <a:schemeClr val="lt1"/>
              </a:highlight>
              <a:latin typeface="Arial"/>
              <a:ea typeface="Arial"/>
              <a:cs typeface="Arial"/>
              <a:sym typeface="Arial"/>
            </a:endParaRPr>
          </a:p>
          <a:p>
            <a:pPr indent="-317500" lvl="0" marL="457200" rtl="0" algn="l">
              <a:spcBef>
                <a:spcPts val="1500"/>
              </a:spcBef>
              <a:spcAft>
                <a:spcPts val="0"/>
              </a:spcAft>
              <a:buClr>
                <a:schemeClr val="dk2"/>
              </a:buClr>
              <a:buSzPts val="1400"/>
              <a:buFont typeface="Arial"/>
              <a:buChar char="●"/>
            </a:pPr>
            <a:r>
              <a:rPr lang="zh-CN" sz="1400">
                <a:solidFill>
                  <a:schemeClr val="dk2"/>
                </a:solidFill>
                <a:highlight>
                  <a:schemeClr val="lt1"/>
                </a:highlight>
                <a:latin typeface="Arial"/>
                <a:ea typeface="Arial"/>
                <a:cs typeface="Arial"/>
                <a:sym typeface="Arial"/>
              </a:rPr>
              <a:t>Targeting students, staff, and delivery workers at the UVic</a:t>
            </a:r>
            <a:endParaRPr sz="1400">
              <a:solidFill>
                <a:schemeClr val="dk2"/>
              </a:solidFill>
              <a:highlight>
                <a:schemeClr val="lt1"/>
              </a:highlight>
              <a:latin typeface="Arial"/>
              <a:ea typeface="Arial"/>
              <a:cs typeface="Arial"/>
              <a:sym typeface="Arial"/>
            </a:endParaRPr>
          </a:p>
          <a:p>
            <a:pPr indent="-317500" lvl="0" marL="457200" rtl="0" algn="l">
              <a:spcBef>
                <a:spcPts val="0"/>
              </a:spcBef>
              <a:spcAft>
                <a:spcPts val="0"/>
              </a:spcAft>
              <a:buClr>
                <a:schemeClr val="dk2"/>
              </a:buClr>
              <a:buSzPts val="1400"/>
              <a:buFont typeface="Arial"/>
              <a:buChar char="●"/>
            </a:pPr>
            <a:r>
              <a:rPr lang="zh-CN" sz="1400">
                <a:solidFill>
                  <a:schemeClr val="dk2"/>
                </a:solidFill>
                <a:highlight>
                  <a:schemeClr val="lt1"/>
                </a:highlight>
                <a:latin typeface="Arial"/>
                <a:ea typeface="Arial"/>
                <a:cs typeface="Arial"/>
                <a:sym typeface="Arial"/>
              </a:rPr>
              <a:t>8 diverse volunteers (students, staffs, delivery drivers)</a:t>
            </a:r>
            <a:endParaRPr sz="1330">
              <a:solidFill>
                <a:schemeClr val="dk2"/>
              </a:solidFill>
              <a:highlight>
                <a:schemeClr val="lt1"/>
              </a:highlight>
              <a:latin typeface="Arial"/>
              <a:ea typeface="Arial"/>
              <a:cs typeface="Arial"/>
              <a:sym typeface="Arial"/>
            </a:endParaRPr>
          </a:p>
          <a:p>
            <a:pPr indent="0" lvl="0" marL="0" rtl="0" algn="l">
              <a:spcBef>
                <a:spcPts val="1500"/>
              </a:spcBef>
              <a:spcAft>
                <a:spcPts val="0"/>
              </a:spcAft>
              <a:buNone/>
            </a:pPr>
            <a:r>
              <a:rPr lang="zh-CN" sz="1400">
                <a:solidFill>
                  <a:schemeClr val="dk2"/>
                </a:solidFill>
                <a:highlight>
                  <a:schemeClr val="lt1"/>
                </a:highlight>
                <a:latin typeface="Arial"/>
                <a:ea typeface="Arial"/>
                <a:cs typeface="Arial"/>
                <a:sym typeface="Arial"/>
              </a:rPr>
              <a:t>Research Methods:</a:t>
            </a:r>
            <a:endParaRPr sz="1400">
              <a:solidFill>
                <a:schemeClr val="dk2"/>
              </a:solidFill>
              <a:highlight>
                <a:schemeClr val="lt1"/>
              </a:highlight>
              <a:latin typeface="Arial"/>
              <a:ea typeface="Arial"/>
              <a:cs typeface="Arial"/>
              <a:sym typeface="Arial"/>
            </a:endParaRPr>
          </a:p>
          <a:p>
            <a:pPr indent="-317500" lvl="0" marL="457200" rtl="0" algn="l">
              <a:spcBef>
                <a:spcPts val="1500"/>
              </a:spcBef>
              <a:spcAft>
                <a:spcPts val="0"/>
              </a:spcAft>
              <a:buClr>
                <a:schemeClr val="dk2"/>
              </a:buClr>
              <a:buSzPts val="1400"/>
              <a:buFont typeface="Arial"/>
              <a:buChar char="●"/>
            </a:pPr>
            <a:r>
              <a:rPr lang="zh-CN" sz="1400">
                <a:solidFill>
                  <a:schemeClr val="dk2"/>
                </a:solidFill>
                <a:highlight>
                  <a:schemeClr val="lt1"/>
                </a:highlight>
                <a:latin typeface="Arial"/>
                <a:ea typeface="Arial"/>
                <a:cs typeface="Arial"/>
                <a:sym typeface="Arial"/>
              </a:rPr>
              <a:t>Interviews: face-to-face, semi-structured conversations on campus</a:t>
            </a:r>
            <a:endParaRPr sz="1400">
              <a:solidFill>
                <a:schemeClr val="dk2"/>
              </a:solidFill>
              <a:highlight>
                <a:schemeClr val="lt1"/>
              </a:highlight>
              <a:latin typeface="Arial"/>
              <a:ea typeface="Arial"/>
              <a:cs typeface="Arial"/>
              <a:sym typeface="Arial"/>
            </a:endParaRPr>
          </a:p>
          <a:p>
            <a:pPr indent="-317500" lvl="0" marL="457200" rtl="0" algn="l">
              <a:spcBef>
                <a:spcPts val="0"/>
              </a:spcBef>
              <a:spcAft>
                <a:spcPts val="0"/>
              </a:spcAft>
              <a:buClr>
                <a:schemeClr val="dk2"/>
              </a:buClr>
              <a:buSzPts val="1400"/>
              <a:buFont typeface="Arial"/>
              <a:buChar char="●"/>
            </a:pPr>
            <a:r>
              <a:rPr lang="zh-CN" sz="1400">
                <a:solidFill>
                  <a:schemeClr val="dk2"/>
                </a:solidFill>
                <a:highlight>
                  <a:schemeClr val="lt1"/>
                </a:highlight>
                <a:latin typeface="Arial"/>
                <a:ea typeface="Arial"/>
                <a:cs typeface="Arial"/>
                <a:sym typeface="Arial"/>
              </a:rPr>
              <a:t>Ethnography: observing the delivery process from start to finish</a:t>
            </a:r>
            <a:endParaRPr sz="1400">
              <a:solidFill>
                <a:schemeClr val="dk2"/>
              </a:solidFill>
              <a:highlight>
                <a:schemeClr val="lt1"/>
              </a:highlight>
              <a:latin typeface="Arial"/>
              <a:ea typeface="Arial"/>
              <a:cs typeface="Arial"/>
              <a:sym typeface="Arial"/>
            </a:endParaRPr>
          </a:p>
          <a:p>
            <a:pPr indent="-317500" lvl="0" marL="457200" rtl="0" algn="l">
              <a:spcBef>
                <a:spcPts val="0"/>
              </a:spcBef>
              <a:spcAft>
                <a:spcPts val="0"/>
              </a:spcAft>
              <a:buClr>
                <a:schemeClr val="dk2"/>
              </a:buClr>
              <a:buSzPts val="1400"/>
              <a:buFont typeface="Arial"/>
              <a:buChar char="●"/>
            </a:pPr>
            <a:r>
              <a:rPr lang="zh-CN" sz="1400">
                <a:solidFill>
                  <a:schemeClr val="dk2"/>
                </a:solidFill>
                <a:highlight>
                  <a:schemeClr val="lt1"/>
                </a:highlight>
                <a:latin typeface="Arial"/>
                <a:ea typeface="Arial"/>
                <a:cs typeface="Arial"/>
                <a:sym typeface="Arial"/>
              </a:rPr>
              <a:t>Timestamped the delivery process for insights</a:t>
            </a:r>
            <a:endParaRPr sz="1330">
              <a:solidFill>
                <a:schemeClr val="dk2"/>
              </a:solidFill>
              <a:highlight>
                <a:schemeClr val="lt1"/>
              </a:highlight>
              <a:latin typeface="Arial"/>
              <a:ea typeface="Arial"/>
              <a:cs typeface="Arial"/>
              <a:sym typeface="Arial"/>
            </a:endParaRPr>
          </a:p>
          <a:p>
            <a:pPr indent="0" lvl="0" marL="0" rtl="0" algn="l">
              <a:spcBef>
                <a:spcPts val="1500"/>
              </a:spcBef>
              <a:spcAft>
                <a:spcPts val="1200"/>
              </a:spcAft>
              <a:buNone/>
            </a:pPr>
            <a:r>
              <a:t/>
            </a:r>
            <a:endParaRPr sz="1200">
              <a:solidFill>
                <a:schemeClr val="dk2"/>
              </a:solidFill>
              <a:highlight>
                <a:schemeClr val="lt1"/>
              </a:highlight>
              <a:latin typeface="Arial"/>
              <a:ea typeface="Arial"/>
              <a:cs typeface="Arial"/>
              <a:sym typeface="Arial"/>
            </a:endParaRPr>
          </a:p>
        </p:txBody>
      </p:sp>
      <p:pic>
        <p:nvPicPr>
          <p:cNvPr id="125" name="Google Shape;125;p17"/>
          <p:cNvPicPr preferRelativeResize="0"/>
          <p:nvPr/>
        </p:nvPicPr>
        <p:blipFill rotWithShape="1">
          <a:blip r:embed="rId3">
            <a:alphaModFix/>
          </a:blip>
          <a:srcRect b="0" l="16576" r="5856" t="0"/>
          <a:stretch/>
        </p:blipFill>
        <p:spPr>
          <a:xfrm>
            <a:off x="6888227" y="2737141"/>
            <a:ext cx="1859123" cy="1357185"/>
          </a:xfrm>
          <a:prstGeom prst="rect">
            <a:avLst/>
          </a:prstGeom>
          <a:noFill/>
          <a:ln>
            <a:noFill/>
          </a:ln>
        </p:spPr>
      </p:pic>
      <p:pic>
        <p:nvPicPr>
          <p:cNvPr id="126" name="Google Shape;126;p17"/>
          <p:cNvPicPr preferRelativeResize="0"/>
          <p:nvPr/>
        </p:nvPicPr>
        <p:blipFill>
          <a:blip r:embed="rId4">
            <a:alphaModFix/>
          </a:blip>
          <a:stretch>
            <a:fillRect/>
          </a:stretch>
        </p:blipFill>
        <p:spPr>
          <a:xfrm>
            <a:off x="6888225" y="1549050"/>
            <a:ext cx="1859112" cy="118808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18"/>
          <p:cNvSpPr txBox="1"/>
          <p:nvPr>
            <p:ph type="title"/>
          </p:nvPr>
        </p:nvSpPr>
        <p:spPr>
          <a:xfrm>
            <a:off x="729450" y="1318650"/>
            <a:ext cx="7688700" cy="535200"/>
          </a:xfrm>
          <a:prstGeom prst="rect">
            <a:avLst/>
          </a:prstGeom>
        </p:spPr>
        <p:txBody>
          <a:bodyPr anchorCtr="0" anchor="t" bIns="91425" lIns="91425" spcFirstLastPara="1" rIns="91425" wrap="square" tIns="91425">
            <a:normAutofit/>
          </a:bodyPr>
          <a:lstStyle/>
          <a:p>
            <a:pPr indent="0" lvl="0" marL="0" rtl="0" algn="l">
              <a:lnSpc>
                <a:spcPct val="200000"/>
              </a:lnSpc>
              <a:spcBef>
                <a:spcPts val="0"/>
              </a:spcBef>
              <a:spcAft>
                <a:spcPts val="0"/>
              </a:spcAft>
              <a:buNone/>
            </a:pPr>
            <a:r>
              <a:rPr b="0" lang="zh-CN" sz="1300">
                <a:solidFill>
                  <a:srgbClr val="000000"/>
                </a:solidFill>
                <a:latin typeface="Raleway SemiBold"/>
                <a:ea typeface="Raleway SemiBold"/>
                <a:cs typeface="Raleway SemiBold"/>
                <a:sym typeface="Raleway SemiBold"/>
              </a:rPr>
              <a:t>Prototype evolution</a:t>
            </a:r>
            <a:endParaRPr sz="1400">
              <a:solidFill>
                <a:srgbClr val="000000"/>
              </a:solidFill>
              <a:highlight>
                <a:srgbClr val="FFFFFF"/>
              </a:highlight>
              <a:latin typeface="Arial"/>
              <a:ea typeface="Arial"/>
              <a:cs typeface="Arial"/>
              <a:sym typeface="Arial"/>
            </a:endParaRPr>
          </a:p>
        </p:txBody>
      </p:sp>
      <p:pic>
        <p:nvPicPr>
          <p:cNvPr id="132" name="Google Shape;132;p18"/>
          <p:cNvPicPr preferRelativeResize="0"/>
          <p:nvPr/>
        </p:nvPicPr>
        <p:blipFill rotWithShape="1">
          <a:blip r:embed="rId3">
            <a:alphaModFix/>
          </a:blip>
          <a:srcRect b="0" l="12365" r="15197" t="0"/>
          <a:stretch/>
        </p:blipFill>
        <p:spPr>
          <a:xfrm>
            <a:off x="896538" y="1853850"/>
            <a:ext cx="2355274" cy="2984850"/>
          </a:xfrm>
          <a:prstGeom prst="rect">
            <a:avLst/>
          </a:prstGeom>
          <a:noFill/>
          <a:ln>
            <a:noFill/>
          </a:ln>
        </p:spPr>
      </p:pic>
      <p:pic>
        <p:nvPicPr>
          <p:cNvPr id="133" name="Google Shape;133;p18"/>
          <p:cNvPicPr preferRelativeResize="0"/>
          <p:nvPr/>
        </p:nvPicPr>
        <p:blipFill>
          <a:blip r:embed="rId4">
            <a:alphaModFix/>
          </a:blip>
          <a:stretch>
            <a:fillRect/>
          </a:stretch>
        </p:blipFill>
        <p:spPr>
          <a:xfrm>
            <a:off x="3849344" y="1853850"/>
            <a:ext cx="2301797" cy="2984850"/>
          </a:xfrm>
          <a:prstGeom prst="rect">
            <a:avLst/>
          </a:prstGeom>
          <a:noFill/>
          <a:ln>
            <a:noFill/>
          </a:ln>
        </p:spPr>
      </p:pic>
      <p:pic>
        <p:nvPicPr>
          <p:cNvPr id="134" name="Google Shape;134;p18"/>
          <p:cNvPicPr preferRelativeResize="0"/>
          <p:nvPr/>
        </p:nvPicPr>
        <p:blipFill>
          <a:blip r:embed="rId5">
            <a:alphaModFix/>
          </a:blip>
          <a:stretch>
            <a:fillRect/>
          </a:stretch>
        </p:blipFill>
        <p:spPr>
          <a:xfrm>
            <a:off x="6748662" y="1853850"/>
            <a:ext cx="1498792" cy="29848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1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CN"/>
              <a:t>Total time spent</a:t>
            </a:r>
            <a:endParaRPr/>
          </a:p>
        </p:txBody>
      </p:sp>
      <p:sp>
        <p:nvSpPr>
          <p:cNvPr id="140" name="Google Shape;140;p19"/>
          <p:cNvSpPr txBox="1"/>
          <p:nvPr>
            <p:ph idx="1" type="body"/>
          </p:nvPr>
        </p:nvSpPr>
        <p:spPr>
          <a:xfrm>
            <a:off x="729450" y="1937438"/>
            <a:ext cx="3508800" cy="2261100"/>
          </a:xfrm>
          <a:prstGeom prst="rect">
            <a:avLst/>
          </a:prstGeom>
        </p:spPr>
        <p:txBody>
          <a:bodyPr anchorCtr="0" anchor="t" bIns="91425" lIns="91425" spcFirstLastPara="1" rIns="91425" wrap="square" tIns="91425">
            <a:normAutofit lnSpcReduction="10000"/>
          </a:bodyPr>
          <a:lstStyle/>
          <a:p>
            <a:pPr indent="0" lvl="0" marL="0" rtl="0" algn="l">
              <a:spcBef>
                <a:spcPts val="1200"/>
              </a:spcBef>
              <a:spcAft>
                <a:spcPts val="0"/>
              </a:spcAft>
              <a:buNone/>
            </a:pPr>
            <a:r>
              <a:rPr lang="zh-CN">
                <a:solidFill>
                  <a:srgbClr val="000000"/>
                </a:solidFill>
                <a:highlight>
                  <a:srgbClr val="FFFFFF"/>
                </a:highlight>
                <a:latin typeface="Arial"/>
                <a:ea typeface="Arial"/>
                <a:cs typeface="Arial"/>
                <a:sym typeface="Arial"/>
              </a:rPr>
              <a:t>The </a:t>
            </a:r>
            <a:r>
              <a:rPr b="1" lang="zh-CN">
                <a:solidFill>
                  <a:srgbClr val="000000"/>
                </a:solidFill>
                <a:highlight>
                  <a:srgbClr val="FFFFFF"/>
                </a:highlight>
                <a:latin typeface="Arial"/>
                <a:ea typeface="Arial"/>
                <a:cs typeface="Arial"/>
                <a:sym typeface="Arial"/>
              </a:rPr>
              <a:t>average total time </a:t>
            </a:r>
            <a:r>
              <a:rPr lang="zh-CN">
                <a:solidFill>
                  <a:srgbClr val="000000"/>
                </a:solidFill>
                <a:highlight>
                  <a:srgbClr val="FFFFFF"/>
                </a:highlight>
                <a:latin typeface="Arial"/>
                <a:ea typeface="Arial"/>
                <a:cs typeface="Arial"/>
                <a:sym typeface="Arial"/>
              </a:rPr>
              <a:t>spent by users was </a:t>
            </a:r>
            <a:r>
              <a:rPr b="1" lang="zh-CN">
                <a:solidFill>
                  <a:srgbClr val="000000"/>
                </a:solidFill>
                <a:highlight>
                  <a:srgbClr val="FFFFFF"/>
                </a:highlight>
                <a:latin typeface="Arial"/>
                <a:ea typeface="Arial"/>
                <a:cs typeface="Arial"/>
                <a:sym typeface="Arial"/>
              </a:rPr>
              <a:t>780 </a:t>
            </a:r>
            <a:r>
              <a:rPr lang="zh-CN">
                <a:solidFill>
                  <a:srgbClr val="000000"/>
                </a:solidFill>
                <a:highlight>
                  <a:srgbClr val="FFFFFF"/>
                </a:highlight>
                <a:latin typeface="Arial"/>
                <a:ea typeface="Arial"/>
                <a:cs typeface="Arial"/>
                <a:sym typeface="Arial"/>
              </a:rPr>
              <a:t>seconds with a minimum of 566 seconds and a maximum of 1078 seconds. These findings suggest that users may have different levels of proficiency or interest in each task, which can be further explored and investigated to improve user engagement and task completion rates.</a:t>
            </a:r>
            <a:endParaRPr>
              <a:solidFill>
                <a:srgbClr val="000000"/>
              </a:solidFill>
              <a:highlight>
                <a:srgbClr val="FFFFFF"/>
              </a:highlight>
              <a:latin typeface="Arial"/>
              <a:ea typeface="Arial"/>
              <a:cs typeface="Arial"/>
              <a:sym typeface="Arial"/>
            </a:endParaRPr>
          </a:p>
          <a:p>
            <a:pPr indent="0" lvl="0" marL="0" rtl="0" algn="l">
              <a:spcBef>
                <a:spcPts val="1200"/>
              </a:spcBef>
              <a:spcAft>
                <a:spcPts val="1200"/>
              </a:spcAft>
              <a:buNone/>
            </a:pPr>
            <a:r>
              <a:t/>
            </a:r>
            <a:endParaRPr/>
          </a:p>
        </p:txBody>
      </p:sp>
      <p:pic>
        <p:nvPicPr>
          <p:cNvPr id="141" name="Google Shape;141;p19"/>
          <p:cNvPicPr preferRelativeResize="0"/>
          <p:nvPr/>
        </p:nvPicPr>
        <p:blipFill>
          <a:blip r:embed="rId3">
            <a:alphaModFix/>
          </a:blip>
          <a:stretch>
            <a:fillRect/>
          </a:stretch>
        </p:blipFill>
        <p:spPr>
          <a:xfrm>
            <a:off x="4572000" y="1937450"/>
            <a:ext cx="3928675" cy="24282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0"/>
          <p:cNvSpPr txBox="1"/>
          <p:nvPr>
            <p:ph type="title"/>
          </p:nvPr>
        </p:nvSpPr>
        <p:spPr>
          <a:xfrm>
            <a:off x="727650" y="13099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CN"/>
              <a:t>Feedback</a:t>
            </a:r>
            <a:endParaRPr/>
          </a:p>
        </p:txBody>
      </p:sp>
      <p:sp>
        <p:nvSpPr>
          <p:cNvPr id="147" name="Google Shape;147;p20"/>
          <p:cNvSpPr txBox="1"/>
          <p:nvPr>
            <p:ph idx="1" type="body"/>
          </p:nvPr>
        </p:nvSpPr>
        <p:spPr>
          <a:xfrm>
            <a:off x="729450" y="1892900"/>
            <a:ext cx="3012900" cy="2261100"/>
          </a:xfrm>
          <a:prstGeom prst="rect">
            <a:avLst/>
          </a:prstGeom>
        </p:spPr>
        <p:txBody>
          <a:bodyPr anchorCtr="0" anchor="t" bIns="91425" lIns="91425" spcFirstLastPara="1" rIns="91425" wrap="square" tIns="91425">
            <a:normAutofit fontScale="92500" lnSpcReduction="20000"/>
          </a:bodyPr>
          <a:lstStyle/>
          <a:p>
            <a:pPr indent="0" lvl="0" marL="0" rtl="0" algn="l">
              <a:spcBef>
                <a:spcPts val="1200"/>
              </a:spcBef>
              <a:spcAft>
                <a:spcPts val="0"/>
              </a:spcAft>
              <a:buNone/>
            </a:pPr>
            <a:r>
              <a:rPr lang="zh-CN">
                <a:solidFill>
                  <a:srgbClr val="000000"/>
                </a:solidFill>
                <a:highlight>
                  <a:srgbClr val="FFFFFF"/>
                </a:highlight>
                <a:latin typeface="Arial"/>
                <a:ea typeface="Arial"/>
                <a:cs typeface="Arial"/>
                <a:sym typeface="Arial"/>
              </a:rPr>
              <a:t>3(50%) of users rated our app </a:t>
            </a:r>
            <a:r>
              <a:rPr b="1" lang="zh-CN">
                <a:solidFill>
                  <a:srgbClr val="000000"/>
                </a:solidFill>
                <a:highlight>
                  <a:srgbClr val="FFFFFF"/>
                </a:highlight>
                <a:latin typeface="Arial"/>
                <a:ea typeface="Arial"/>
                <a:cs typeface="Arial"/>
                <a:sym typeface="Arial"/>
              </a:rPr>
              <a:t>4 stars </a:t>
            </a:r>
            <a:r>
              <a:rPr lang="zh-CN">
                <a:solidFill>
                  <a:srgbClr val="000000"/>
                </a:solidFill>
                <a:highlight>
                  <a:srgbClr val="FFFFFF"/>
                </a:highlight>
                <a:latin typeface="Arial"/>
                <a:ea typeface="Arial"/>
                <a:cs typeface="Arial"/>
                <a:sym typeface="Arial"/>
              </a:rPr>
              <a:t>and the other three(16.7% * 3) gave us </a:t>
            </a:r>
            <a:r>
              <a:rPr b="1" lang="zh-CN">
                <a:solidFill>
                  <a:srgbClr val="000000"/>
                </a:solidFill>
                <a:highlight>
                  <a:srgbClr val="FFFFFF"/>
                </a:highlight>
                <a:latin typeface="Arial"/>
                <a:ea typeface="Arial"/>
                <a:cs typeface="Arial"/>
                <a:sym typeface="Arial"/>
              </a:rPr>
              <a:t>2</a:t>
            </a:r>
            <a:r>
              <a:rPr lang="zh-CN">
                <a:solidFill>
                  <a:srgbClr val="000000"/>
                </a:solidFill>
                <a:highlight>
                  <a:srgbClr val="FFFFFF"/>
                </a:highlight>
                <a:latin typeface="Arial"/>
                <a:ea typeface="Arial"/>
                <a:cs typeface="Arial"/>
                <a:sym typeface="Arial"/>
              </a:rPr>
              <a:t>, </a:t>
            </a:r>
            <a:r>
              <a:rPr b="1" lang="zh-CN">
                <a:solidFill>
                  <a:srgbClr val="000000"/>
                </a:solidFill>
                <a:highlight>
                  <a:srgbClr val="FFFFFF"/>
                </a:highlight>
                <a:latin typeface="Arial"/>
                <a:ea typeface="Arial"/>
                <a:cs typeface="Arial"/>
                <a:sym typeface="Arial"/>
              </a:rPr>
              <a:t>3</a:t>
            </a:r>
            <a:r>
              <a:rPr lang="zh-CN">
                <a:solidFill>
                  <a:srgbClr val="000000"/>
                </a:solidFill>
                <a:highlight>
                  <a:srgbClr val="FFFFFF"/>
                </a:highlight>
                <a:latin typeface="Arial"/>
                <a:ea typeface="Arial"/>
                <a:cs typeface="Arial"/>
                <a:sym typeface="Arial"/>
              </a:rPr>
              <a:t>, </a:t>
            </a:r>
            <a:r>
              <a:rPr b="1" lang="zh-CN">
                <a:solidFill>
                  <a:srgbClr val="000000"/>
                </a:solidFill>
                <a:highlight>
                  <a:srgbClr val="FFFFFF"/>
                </a:highlight>
                <a:latin typeface="Arial"/>
                <a:ea typeface="Arial"/>
                <a:cs typeface="Arial"/>
                <a:sym typeface="Arial"/>
              </a:rPr>
              <a:t>5 </a:t>
            </a:r>
            <a:r>
              <a:rPr lang="zh-CN">
                <a:solidFill>
                  <a:srgbClr val="000000"/>
                </a:solidFill>
                <a:highlight>
                  <a:srgbClr val="FFFFFF"/>
                </a:highlight>
                <a:latin typeface="Arial"/>
                <a:ea typeface="Arial"/>
                <a:cs typeface="Arial"/>
                <a:sym typeface="Arial"/>
              </a:rPr>
              <a:t>stars respectively. This suggests that the app received mixed reviews from users, with some finding satisfactory and others having more varied opinions. Further analysis and feedback from users may be needed to identify areas for improvement and enhance overall user satisfaction.</a:t>
            </a:r>
            <a:endParaRPr>
              <a:solidFill>
                <a:srgbClr val="000000"/>
              </a:solidFill>
              <a:highlight>
                <a:srgbClr val="FFFFFF"/>
              </a:highlight>
              <a:latin typeface="Arial"/>
              <a:ea typeface="Arial"/>
              <a:cs typeface="Arial"/>
              <a:sym typeface="Arial"/>
            </a:endParaRPr>
          </a:p>
          <a:p>
            <a:pPr indent="0" lvl="0" marL="0" rtl="0" algn="l">
              <a:spcBef>
                <a:spcPts val="1200"/>
              </a:spcBef>
              <a:spcAft>
                <a:spcPts val="1200"/>
              </a:spcAft>
              <a:buNone/>
            </a:pPr>
            <a:r>
              <a:t/>
            </a:r>
            <a:endParaRPr/>
          </a:p>
        </p:txBody>
      </p:sp>
      <p:pic>
        <p:nvPicPr>
          <p:cNvPr id="148" name="Google Shape;148;p20"/>
          <p:cNvPicPr preferRelativeResize="0"/>
          <p:nvPr/>
        </p:nvPicPr>
        <p:blipFill rotWithShape="1">
          <a:blip r:embed="rId3">
            <a:alphaModFix/>
          </a:blip>
          <a:srcRect b="0" l="0" r="4085" t="0"/>
          <a:stretch/>
        </p:blipFill>
        <p:spPr>
          <a:xfrm>
            <a:off x="4578500" y="1860225"/>
            <a:ext cx="3870699" cy="24920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21"/>
          <p:cNvSpPr txBox="1"/>
          <p:nvPr>
            <p:ph type="title"/>
          </p:nvPr>
        </p:nvSpPr>
        <p:spPr>
          <a:xfrm>
            <a:off x="729450" y="1394850"/>
            <a:ext cx="7688700" cy="535200"/>
          </a:xfrm>
          <a:prstGeom prst="rect">
            <a:avLst/>
          </a:prstGeom>
        </p:spPr>
        <p:txBody>
          <a:bodyPr anchorCtr="0" anchor="t" bIns="91425" lIns="91425" spcFirstLastPara="1" rIns="91425" wrap="square" tIns="91425">
            <a:normAutofit/>
          </a:bodyPr>
          <a:lstStyle/>
          <a:p>
            <a:pPr indent="0" lvl="0" marL="0" rtl="0" algn="l">
              <a:lnSpc>
                <a:spcPct val="200000"/>
              </a:lnSpc>
              <a:spcBef>
                <a:spcPts val="0"/>
              </a:spcBef>
              <a:spcAft>
                <a:spcPts val="0"/>
              </a:spcAft>
              <a:buNone/>
            </a:pPr>
            <a:r>
              <a:rPr b="0" lang="zh-CN" sz="1300">
                <a:solidFill>
                  <a:srgbClr val="000000"/>
                </a:solidFill>
                <a:latin typeface="Raleway SemiBold"/>
                <a:ea typeface="Raleway SemiBold"/>
                <a:cs typeface="Raleway SemiBold"/>
                <a:sym typeface="Raleway SemiBold"/>
              </a:rPr>
              <a:t>Key final user evaluation results</a:t>
            </a:r>
            <a:endParaRPr sz="1400">
              <a:solidFill>
                <a:srgbClr val="000000"/>
              </a:solidFill>
              <a:highlight>
                <a:srgbClr val="FFFFFF"/>
              </a:highlight>
              <a:latin typeface="Arial"/>
              <a:ea typeface="Arial"/>
              <a:cs typeface="Arial"/>
              <a:sym typeface="Arial"/>
            </a:endParaRPr>
          </a:p>
        </p:txBody>
      </p:sp>
      <p:sp>
        <p:nvSpPr>
          <p:cNvPr id="154" name="Google Shape;154;p21"/>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04800" lvl="0" marL="457200" rtl="0" algn="l">
              <a:lnSpc>
                <a:spcPct val="200000"/>
              </a:lnSpc>
              <a:spcBef>
                <a:spcPts val="0"/>
              </a:spcBef>
              <a:spcAft>
                <a:spcPts val="0"/>
              </a:spcAft>
              <a:buClr>
                <a:schemeClr val="dk2"/>
              </a:buClr>
              <a:buSzPts val="1200"/>
              <a:buFont typeface="Arial"/>
              <a:buChar char="●"/>
            </a:pPr>
            <a:r>
              <a:rPr lang="zh-CN" sz="1200">
                <a:solidFill>
                  <a:schemeClr val="dk2"/>
                </a:solidFill>
                <a:highlight>
                  <a:schemeClr val="lt1"/>
                </a:highlight>
                <a:latin typeface="Arial"/>
                <a:ea typeface="Arial"/>
                <a:cs typeface="Arial"/>
                <a:sym typeface="Arial"/>
              </a:rPr>
              <a:t>Relatively</a:t>
            </a:r>
            <a:r>
              <a:rPr lang="zh-CN" sz="1200">
                <a:solidFill>
                  <a:schemeClr val="dk2"/>
                </a:solidFill>
                <a:highlight>
                  <a:schemeClr val="lt1"/>
                </a:highlight>
                <a:latin typeface="Arial"/>
                <a:ea typeface="Arial"/>
                <a:cs typeface="Arial"/>
                <a:sym typeface="Arial"/>
              </a:rPr>
              <a:t> positive feedback for app's mid-fidelity prototype.</a:t>
            </a:r>
            <a:endParaRPr sz="1200">
              <a:solidFill>
                <a:schemeClr val="dk2"/>
              </a:solidFill>
              <a:highlight>
                <a:schemeClr val="lt1"/>
              </a:highlight>
              <a:latin typeface="Arial"/>
              <a:ea typeface="Arial"/>
              <a:cs typeface="Arial"/>
              <a:sym typeface="Arial"/>
            </a:endParaRPr>
          </a:p>
          <a:p>
            <a:pPr indent="-304800" lvl="0" marL="457200" rtl="0" algn="l">
              <a:lnSpc>
                <a:spcPct val="200000"/>
              </a:lnSpc>
              <a:spcBef>
                <a:spcPts val="0"/>
              </a:spcBef>
              <a:spcAft>
                <a:spcPts val="0"/>
              </a:spcAft>
              <a:buClr>
                <a:schemeClr val="dk2"/>
              </a:buClr>
              <a:buSzPts val="1200"/>
              <a:buFont typeface="Arial"/>
              <a:buChar char="●"/>
            </a:pPr>
            <a:r>
              <a:rPr lang="zh-CN" sz="1200">
                <a:solidFill>
                  <a:schemeClr val="dk2"/>
                </a:solidFill>
                <a:highlight>
                  <a:schemeClr val="lt1"/>
                </a:highlight>
                <a:latin typeface="Arial"/>
                <a:ea typeface="Arial"/>
                <a:cs typeface="Arial"/>
                <a:sym typeface="Arial"/>
              </a:rPr>
              <a:t>Anonymity/information security.</a:t>
            </a:r>
            <a:endParaRPr sz="1200">
              <a:solidFill>
                <a:schemeClr val="dk2"/>
              </a:solidFill>
              <a:highlight>
                <a:schemeClr val="lt1"/>
              </a:highlight>
              <a:latin typeface="Arial"/>
              <a:ea typeface="Arial"/>
              <a:cs typeface="Arial"/>
              <a:sym typeface="Arial"/>
            </a:endParaRPr>
          </a:p>
          <a:p>
            <a:pPr indent="-304800" lvl="0" marL="457200" rtl="0" algn="l">
              <a:lnSpc>
                <a:spcPct val="200000"/>
              </a:lnSpc>
              <a:spcBef>
                <a:spcPts val="0"/>
              </a:spcBef>
              <a:spcAft>
                <a:spcPts val="0"/>
              </a:spcAft>
              <a:buClr>
                <a:schemeClr val="dk2"/>
              </a:buClr>
              <a:buSzPts val="1200"/>
              <a:buFont typeface="Arial"/>
              <a:buChar char="●"/>
            </a:pPr>
            <a:r>
              <a:rPr lang="zh-CN" sz="1200">
                <a:solidFill>
                  <a:schemeClr val="dk2"/>
                </a:solidFill>
                <a:highlight>
                  <a:schemeClr val="lt1"/>
                </a:highlight>
                <a:latin typeface="Arial"/>
                <a:ea typeface="Arial"/>
                <a:cs typeface="Arial"/>
                <a:sym typeface="Arial"/>
              </a:rPr>
              <a:t>Potential to improve customer experience.</a:t>
            </a:r>
            <a:endParaRPr sz="1200">
              <a:solidFill>
                <a:schemeClr val="dk2"/>
              </a:solidFill>
              <a:highlight>
                <a:schemeClr val="lt1"/>
              </a:highlight>
              <a:latin typeface="Arial"/>
              <a:ea typeface="Arial"/>
              <a:cs typeface="Arial"/>
              <a:sym typeface="Arial"/>
            </a:endParaRPr>
          </a:p>
          <a:p>
            <a:pPr indent="-304800" lvl="0" marL="457200" rtl="0" algn="l">
              <a:lnSpc>
                <a:spcPct val="200000"/>
              </a:lnSpc>
              <a:spcBef>
                <a:spcPts val="0"/>
              </a:spcBef>
              <a:spcAft>
                <a:spcPts val="0"/>
              </a:spcAft>
              <a:buClr>
                <a:schemeClr val="dk2"/>
              </a:buClr>
              <a:buSzPts val="1200"/>
              <a:buFont typeface="Arial"/>
              <a:buChar char="●"/>
            </a:pPr>
            <a:r>
              <a:rPr lang="zh-CN" sz="1200">
                <a:solidFill>
                  <a:schemeClr val="dk2"/>
                </a:solidFill>
                <a:highlight>
                  <a:schemeClr val="lt1"/>
                </a:highlight>
                <a:latin typeface="Arial"/>
                <a:ea typeface="Arial"/>
                <a:cs typeface="Arial"/>
                <a:sym typeface="Arial"/>
              </a:rPr>
              <a:t>Limitations due to objective environmental constraints.</a:t>
            </a:r>
            <a:endParaRPr sz="1200">
              <a:solidFill>
                <a:schemeClr val="dk2"/>
              </a:solidFill>
              <a:highlight>
                <a:schemeClr val="lt1"/>
              </a:highlight>
              <a:latin typeface="Arial"/>
              <a:ea typeface="Arial"/>
              <a:cs typeface="Arial"/>
              <a:sym typeface="Arial"/>
            </a:endParaRPr>
          </a:p>
          <a:p>
            <a:pPr indent="0" lvl="0" marL="0" rtl="0" algn="l">
              <a:spcBef>
                <a:spcPts val="0"/>
              </a:spcBef>
              <a:spcAft>
                <a:spcPts val="1200"/>
              </a:spcAft>
              <a:buNone/>
            </a:pPr>
            <a:r>
              <a:t/>
            </a:r>
            <a:endParaRPr/>
          </a:p>
        </p:txBody>
      </p:sp>
      <p:pic>
        <p:nvPicPr>
          <p:cNvPr id="155" name="Google Shape;155;p21"/>
          <p:cNvPicPr preferRelativeResize="0"/>
          <p:nvPr/>
        </p:nvPicPr>
        <p:blipFill>
          <a:blip r:embed="rId3">
            <a:alphaModFix/>
          </a:blip>
          <a:stretch>
            <a:fillRect/>
          </a:stretch>
        </p:blipFill>
        <p:spPr>
          <a:xfrm>
            <a:off x="6047750" y="1853848"/>
            <a:ext cx="2676024" cy="2082726"/>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